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5" r:id="rId3"/>
    <p:sldId id="286" r:id="rId4"/>
    <p:sldId id="284" r:id="rId5"/>
    <p:sldId id="256" r:id="rId6"/>
    <p:sldId id="283" r:id="rId7"/>
    <p:sldId id="310" r:id="rId8"/>
    <p:sldId id="287" r:id="rId9"/>
    <p:sldId id="277" r:id="rId10"/>
    <p:sldId id="279" r:id="rId11"/>
    <p:sldId id="278" r:id="rId12"/>
    <p:sldId id="280" r:id="rId13"/>
    <p:sldId id="318" r:id="rId14"/>
    <p:sldId id="316" r:id="rId15"/>
    <p:sldId id="288" r:id="rId16"/>
    <p:sldId id="289" r:id="rId17"/>
    <p:sldId id="281" r:id="rId18"/>
    <p:sldId id="270" r:id="rId19"/>
    <p:sldId id="271" r:id="rId20"/>
    <p:sldId id="272" r:id="rId21"/>
    <p:sldId id="273" r:id="rId22"/>
    <p:sldId id="274" r:id="rId23"/>
    <p:sldId id="275" r:id="rId24"/>
    <p:sldId id="276" r:id="rId25"/>
    <p:sldId id="268" r:id="rId26"/>
    <p:sldId id="269" r:id="rId27"/>
    <p:sldId id="261" r:id="rId28"/>
    <p:sldId id="264" r:id="rId29"/>
    <p:sldId id="262" r:id="rId30"/>
    <p:sldId id="263" r:id="rId31"/>
    <p:sldId id="308" r:id="rId32"/>
    <p:sldId id="257" r:id="rId33"/>
    <p:sldId id="267" r:id="rId34"/>
    <p:sldId id="258" r:id="rId35"/>
    <p:sldId id="260" r:id="rId36"/>
    <p:sldId id="290" r:id="rId37"/>
    <p:sldId id="291" r:id="rId38"/>
    <p:sldId id="309" r:id="rId39"/>
    <p:sldId id="292" r:id="rId40"/>
    <p:sldId id="293" r:id="rId41"/>
    <p:sldId id="320" r:id="rId42"/>
    <p:sldId id="294" r:id="rId43"/>
    <p:sldId id="295" r:id="rId44"/>
    <p:sldId id="297" r:id="rId45"/>
    <p:sldId id="298" r:id="rId46"/>
    <p:sldId id="299" r:id="rId47"/>
    <p:sldId id="300" r:id="rId48"/>
    <p:sldId id="314" r:id="rId49"/>
    <p:sldId id="313" r:id="rId50"/>
    <p:sldId id="312" r:id="rId51"/>
    <p:sldId id="301" r:id="rId52"/>
    <p:sldId id="302" r:id="rId53"/>
    <p:sldId id="296" r:id="rId54"/>
    <p:sldId id="265" r:id="rId55"/>
    <p:sldId id="266" r:id="rId56"/>
    <p:sldId id="303" r:id="rId57"/>
    <p:sldId id="306" r:id="rId58"/>
    <p:sldId id="307" r:id="rId59"/>
    <p:sldId id="304" r:id="rId60"/>
    <p:sldId id="305" r:id="rId61"/>
    <p:sldId id="31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sigurdso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99E5F9"/>
    <a:srgbClr val="CF0000"/>
    <a:srgbClr val="FFFFFF"/>
    <a:srgbClr val="C9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466" autoAdjust="0"/>
    <p:restoredTop sz="94660"/>
  </p:normalViewPr>
  <p:slideViewPr>
    <p:cSldViewPr snapToGrid="0">
      <p:cViewPr varScale="1">
        <p:scale>
          <a:sx n="100" d="100"/>
          <a:sy n="100" d="100"/>
        </p:scale>
        <p:origin x="11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DB1-6EF7-48CE-8BCA-43A6A45108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EFD7333-5D7D-422E-8B5F-7DAA73FB0B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E16C78D-90CF-4D4E-AB83-C86BC2032556}"/>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5" name="Footer Placeholder 4">
            <a:extLst>
              <a:ext uri="{FF2B5EF4-FFF2-40B4-BE49-F238E27FC236}">
                <a16:creationId xmlns:a16="http://schemas.microsoft.com/office/drawing/2014/main" id="{0354B441-64C8-4E90-9B64-6A3DB3687C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369F61C-DB77-425B-B199-534FE457ABCF}"/>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377095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76B7A-7B88-434B-BE45-88B31B72B76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287A6A1-1CF7-49D9-B7EE-79F8E0708F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A1BEBED-0C1E-43BF-82FA-2EC145026397}"/>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5" name="Footer Placeholder 4">
            <a:extLst>
              <a:ext uri="{FF2B5EF4-FFF2-40B4-BE49-F238E27FC236}">
                <a16:creationId xmlns:a16="http://schemas.microsoft.com/office/drawing/2014/main" id="{876A0EEC-CB08-49C0-94F7-00F076B088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0BD6FE7-0683-478B-88BE-759F6C35193C}"/>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349924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282199-C6BB-4CAF-B7DC-84CBDADDA2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D828835-6633-4832-96E6-CEDC3409E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9F7E78C-3134-44B5-ACB6-79DBA1B946D8}"/>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5" name="Footer Placeholder 4">
            <a:extLst>
              <a:ext uri="{FF2B5EF4-FFF2-40B4-BE49-F238E27FC236}">
                <a16:creationId xmlns:a16="http://schemas.microsoft.com/office/drawing/2014/main" id="{2F598B6E-9D06-4146-B8A2-30566E7414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68B91E6-E407-4512-A248-3A19EB372266}"/>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233548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9FD1-B93B-4815-B7E0-760E3D811AD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D833D4C-DB81-4568-A41F-47AC37E5AB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B40CC47-FB8C-4071-81D1-0E7E600346CE}"/>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5" name="Footer Placeholder 4">
            <a:extLst>
              <a:ext uri="{FF2B5EF4-FFF2-40B4-BE49-F238E27FC236}">
                <a16:creationId xmlns:a16="http://schemas.microsoft.com/office/drawing/2014/main" id="{1A298CBC-355B-4B96-8501-C0738A0FEF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45345D9-7BBE-4106-8808-886C5859BC69}"/>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242202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5FA0-C95A-4734-A6C2-28BD587B30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6AE4E06-687F-4C77-B40B-BDCF362652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4E09F-4838-435D-8224-3F725BE1813D}"/>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5" name="Footer Placeholder 4">
            <a:extLst>
              <a:ext uri="{FF2B5EF4-FFF2-40B4-BE49-F238E27FC236}">
                <a16:creationId xmlns:a16="http://schemas.microsoft.com/office/drawing/2014/main" id="{92EF22B0-0838-4B96-84A6-610A5EC5E2B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9D8707C-3AA5-417F-B160-9163F0C17B5F}"/>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409472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52A-5F90-41E1-9B72-2D09CC6C691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DB856E6-68BB-4FA9-ADE7-10A74C959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37086FD-7DB0-4740-8040-605E66819D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8E86D53-6600-4A9A-BAC0-3A4FB593215C}"/>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6" name="Footer Placeholder 5">
            <a:extLst>
              <a:ext uri="{FF2B5EF4-FFF2-40B4-BE49-F238E27FC236}">
                <a16:creationId xmlns:a16="http://schemas.microsoft.com/office/drawing/2014/main" id="{76EFEE85-4416-4082-9AA5-AAFFC894F76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ACC922-49EE-4821-AE38-E24092D7C0FA}"/>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2060231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8F2C-100B-42AE-95FB-4190C9AA147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C5ACF96-957A-49D5-B779-985259C4D9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F034EE-6924-4804-93CD-2E884B7066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2C7CD66-EDE6-4384-8850-5653167D07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A1F858-07A1-4EF2-BB97-A68C822DDA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C679093-6BA0-4DEA-9024-4A706C2369B4}"/>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8" name="Footer Placeholder 7">
            <a:extLst>
              <a:ext uri="{FF2B5EF4-FFF2-40B4-BE49-F238E27FC236}">
                <a16:creationId xmlns:a16="http://schemas.microsoft.com/office/drawing/2014/main" id="{6B19BD57-AABE-4F73-BCF8-170E6117801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F6CDC2A-B456-4044-B083-6E5D961CDDA4}"/>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3933956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A0A1-D02B-4C83-BD2D-0776500FD17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4B4F79E-4D29-47A1-A4E1-0A8A9944584A}"/>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4" name="Footer Placeholder 3">
            <a:extLst>
              <a:ext uri="{FF2B5EF4-FFF2-40B4-BE49-F238E27FC236}">
                <a16:creationId xmlns:a16="http://schemas.microsoft.com/office/drawing/2014/main" id="{F36D9561-5184-479A-A533-E417269DD7C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0BC0A94-8CCE-4F17-907E-1A41C44386AB}"/>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244911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4CEEA6-81A7-469F-A868-6B637E259E27}"/>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3" name="Footer Placeholder 2">
            <a:extLst>
              <a:ext uri="{FF2B5EF4-FFF2-40B4-BE49-F238E27FC236}">
                <a16:creationId xmlns:a16="http://schemas.microsoft.com/office/drawing/2014/main" id="{02EB9FFB-B947-48F3-BD1D-97311832385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A8F38AD-17D8-4E57-ABF8-4909CF971B0C}"/>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2791258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BC4F-9720-4C4F-896F-6E43CB750A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73EB7AD-8231-4832-A684-496F5FAB3E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A74F92E-CD43-4B71-956C-8AD65AE09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55583-1717-4C0C-9751-1126BD5E10C0}"/>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6" name="Footer Placeholder 5">
            <a:extLst>
              <a:ext uri="{FF2B5EF4-FFF2-40B4-BE49-F238E27FC236}">
                <a16:creationId xmlns:a16="http://schemas.microsoft.com/office/drawing/2014/main" id="{75729FC1-B5DF-4061-A13F-68FFE95D395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3D88740-BAB9-45D7-A1B8-1C693A969B11}"/>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368919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73E2-166B-4687-A9E5-14FA784B4D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AB26CDC-12C7-426B-AE8A-7DCA07FDE5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12AAD1B-B6D2-4687-BC5C-EECB48E1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4CAF8-1F8A-40CC-845E-57BAC91F6D13}"/>
              </a:ext>
            </a:extLst>
          </p:cNvPr>
          <p:cNvSpPr>
            <a:spLocks noGrp="1"/>
          </p:cNvSpPr>
          <p:nvPr>
            <p:ph type="dt" sz="half" idx="10"/>
          </p:nvPr>
        </p:nvSpPr>
        <p:spPr/>
        <p:txBody>
          <a:bodyPr/>
          <a:lstStyle/>
          <a:p>
            <a:fld id="{D60D8D43-2A6D-4536-91EE-ADB9AC40A2B5}" type="datetimeFigureOut">
              <a:rPr lang="en-CA" smtClean="0"/>
              <a:t>2020-09-24</a:t>
            </a:fld>
            <a:endParaRPr lang="en-CA"/>
          </a:p>
        </p:txBody>
      </p:sp>
      <p:sp>
        <p:nvSpPr>
          <p:cNvPr id="6" name="Footer Placeholder 5">
            <a:extLst>
              <a:ext uri="{FF2B5EF4-FFF2-40B4-BE49-F238E27FC236}">
                <a16:creationId xmlns:a16="http://schemas.microsoft.com/office/drawing/2014/main" id="{D5E7810B-10C3-4554-BF03-49E4F39A12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AB67E1B-6C14-460A-BF35-15CFCF738D67}"/>
              </a:ext>
            </a:extLst>
          </p:cNvPr>
          <p:cNvSpPr>
            <a:spLocks noGrp="1"/>
          </p:cNvSpPr>
          <p:nvPr>
            <p:ph type="sldNum" sz="quarter" idx="12"/>
          </p:nvPr>
        </p:nvSpPr>
        <p:spPr/>
        <p:txBody>
          <a:bodyPr/>
          <a:lstStyle/>
          <a:p>
            <a:fld id="{F7E7C57D-1DBF-4A90-B874-4830999B1B2E}" type="slidenum">
              <a:rPr lang="en-CA" smtClean="0"/>
              <a:t>‹#›</a:t>
            </a:fld>
            <a:endParaRPr lang="en-CA"/>
          </a:p>
        </p:txBody>
      </p:sp>
    </p:spTree>
    <p:extLst>
      <p:ext uri="{BB962C8B-B14F-4D97-AF65-F5344CB8AC3E}">
        <p14:creationId xmlns:p14="http://schemas.microsoft.com/office/powerpoint/2010/main" val="227745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865F7D-94E7-44CC-AF2C-9F33BBC6BA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2531F0E-D8B1-4A03-8AE8-E67BD4B1A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C5ED9B-37F6-45F1-A7DF-E4E4B5365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D8D43-2A6D-4536-91EE-ADB9AC40A2B5}" type="datetimeFigureOut">
              <a:rPr lang="en-CA" smtClean="0"/>
              <a:t>2020-09-24</a:t>
            </a:fld>
            <a:endParaRPr lang="en-CA"/>
          </a:p>
        </p:txBody>
      </p:sp>
      <p:sp>
        <p:nvSpPr>
          <p:cNvPr id="5" name="Footer Placeholder 4">
            <a:extLst>
              <a:ext uri="{FF2B5EF4-FFF2-40B4-BE49-F238E27FC236}">
                <a16:creationId xmlns:a16="http://schemas.microsoft.com/office/drawing/2014/main" id="{BD886E7E-B6BA-427F-A4EC-08D85A26C2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550E21F-3E06-457A-BD0D-F06EFE2671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E7C57D-1DBF-4A90-B874-4830999B1B2E}" type="slidenum">
              <a:rPr lang="en-CA" smtClean="0"/>
              <a:t>‹#›</a:t>
            </a:fld>
            <a:endParaRPr lang="en-CA"/>
          </a:p>
        </p:txBody>
      </p:sp>
    </p:spTree>
    <p:extLst>
      <p:ext uri="{BB962C8B-B14F-4D97-AF65-F5344CB8AC3E}">
        <p14:creationId xmlns:p14="http://schemas.microsoft.com/office/powerpoint/2010/main" val="3639806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utp.omg.org/ocup-2/index.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junit.org/junit5/"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05B9F5-8D4C-442A-B4AF-D43EAF786A78}"/>
              </a:ext>
            </a:extLst>
          </p:cNvPr>
          <p:cNvPicPr>
            <a:picLocks noChangeAspect="1"/>
          </p:cNvPicPr>
          <p:nvPr/>
        </p:nvPicPr>
        <p:blipFill>
          <a:blip r:embed="rId2"/>
          <a:stretch>
            <a:fillRect/>
          </a:stretch>
        </p:blipFill>
        <p:spPr>
          <a:xfrm>
            <a:off x="631032" y="0"/>
            <a:ext cx="10913268" cy="6847541"/>
          </a:xfrm>
          <a:prstGeom prst="rect">
            <a:avLst/>
          </a:prstGeom>
        </p:spPr>
      </p:pic>
      <p:sp>
        <p:nvSpPr>
          <p:cNvPr id="2" name="TextBox 1">
            <a:extLst>
              <a:ext uri="{FF2B5EF4-FFF2-40B4-BE49-F238E27FC236}">
                <a16:creationId xmlns:a16="http://schemas.microsoft.com/office/drawing/2014/main" id="{18D20613-2903-49EC-A4CB-88CDE2E82D25}"/>
              </a:ext>
            </a:extLst>
          </p:cNvPr>
          <p:cNvSpPr txBox="1"/>
          <p:nvPr/>
        </p:nvSpPr>
        <p:spPr>
          <a:xfrm>
            <a:off x="7936992" y="109728"/>
            <a:ext cx="2194560" cy="369332"/>
          </a:xfrm>
          <a:prstGeom prst="rect">
            <a:avLst/>
          </a:prstGeom>
          <a:noFill/>
        </p:spPr>
        <p:txBody>
          <a:bodyPr wrap="square" rtlCol="0">
            <a:spAutoFit/>
          </a:bodyPr>
          <a:lstStyle/>
          <a:p>
            <a:r>
              <a:rPr lang="en-CA" dirty="0"/>
              <a:t>2020.09.24.TUE</a:t>
            </a:r>
          </a:p>
        </p:txBody>
      </p:sp>
    </p:spTree>
    <p:extLst>
      <p:ext uri="{BB962C8B-B14F-4D97-AF65-F5344CB8AC3E}">
        <p14:creationId xmlns:p14="http://schemas.microsoft.com/office/powerpoint/2010/main" val="2824297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290AC0-E052-4492-A057-21FCD2DC4EFE}"/>
              </a:ext>
            </a:extLst>
          </p:cNvPr>
          <p:cNvPicPr>
            <a:picLocks noChangeAspect="1"/>
          </p:cNvPicPr>
          <p:nvPr/>
        </p:nvPicPr>
        <p:blipFill>
          <a:blip r:embed="rId2"/>
          <a:stretch>
            <a:fillRect/>
          </a:stretch>
        </p:blipFill>
        <p:spPr>
          <a:xfrm>
            <a:off x="643467" y="839046"/>
            <a:ext cx="10905066" cy="517990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96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1BDD88-A596-48E1-B290-C05B3D0E82B2}"/>
              </a:ext>
            </a:extLst>
          </p:cNvPr>
          <p:cNvPicPr>
            <a:picLocks noChangeAspect="1"/>
          </p:cNvPicPr>
          <p:nvPr/>
        </p:nvPicPr>
        <p:blipFill>
          <a:blip r:embed="rId3">
            <a:alphaModFix amt="39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2772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6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60C82946-8637-4C81-B8BE-C5526DE3ADAB}"/>
              </a:ext>
            </a:extLst>
          </p:cNvPr>
          <p:cNvPicPr>
            <a:picLocks noChangeAspect="1"/>
          </p:cNvPicPr>
          <p:nvPr/>
        </p:nvPicPr>
        <p:blipFill>
          <a:blip r:embed="rId2"/>
          <a:stretch>
            <a:fillRect/>
          </a:stretch>
        </p:blipFill>
        <p:spPr>
          <a:xfrm>
            <a:off x="2014633" y="643467"/>
            <a:ext cx="8162734" cy="5571066"/>
          </a:xfrm>
          <a:prstGeom prst="rect">
            <a:avLst/>
          </a:prstGeom>
        </p:spPr>
      </p:pic>
    </p:spTree>
    <p:extLst>
      <p:ext uri="{BB962C8B-B14F-4D97-AF65-F5344CB8AC3E}">
        <p14:creationId xmlns:p14="http://schemas.microsoft.com/office/powerpoint/2010/main" val="161415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7E37-108C-4FDC-BA18-F47B0C6F25E6}"/>
              </a:ext>
            </a:extLst>
          </p:cNvPr>
          <p:cNvSpPr>
            <a:spLocks noGrp="1"/>
          </p:cNvSpPr>
          <p:nvPr>
            <p:ph type="title"/>
          </p:nvPr>
        </p:nvSpPr>
        <p:spPr>
          <a:xfrm>
            <a:off x="838200" y="240145"/>
            <a:ext cx="10515600" cy="881784"/>
          </a:xfrm>
          <a:solidFill>
            <a:schemeClr val="bg2">
              <a:lumMod val="25000"/>
            </a:schemeClr>
          </a:solidFill>
        </p:spPr>
        <p:txBody>
          <a:bodyPr/>
          <a:lstStyle/>
          <a:p>
            <a:r>
              <a:rPr lang="en-CA" b="1" dirty="0">
                <a:solidFill>
                  <a:srgbClr val="FFFF00"/>
                </a:solidFill>
                <a:latin typeface="Arial" panose="020B0604020202020204" pitchFamily="34" charset="0"/>
                <a:cs typeface="Arial" panose="020B0604020202020204" pitchFamily="34" charset="0"/>
              </a:rPr>
              <a:t>When do we do testing?</a:t>
            </a:r>
          </a:p>
        </p:txBody>
      </p:sp>
      <p:sp>
        <p:nvSpPr>
          <p:cNvPr id="3" name="Content Placeholder 2">
            <a:extLst>
              <a:ext uri="{FF2B5EF4-FFF2-40B4-BE49-F238E27FC236}">
                <a16:creationId xmlns:a16="http://schemas.microsoft.com/office/drawing/2014/main" id="{6C548542-3740-46DF-9227-28F3F2DD37B5}"/>
              </a:ext>
            </a:extLst>
          </p:cNvPr>
          <p:cNvSpPr>
            <a:spLocks noGrp="1"/>
          </p:cNvSpPr>
          <p:nvPr>
            <p:ph idx="1"/>
          </p:nvPr>
        </p:nvSpPr>
        <p:spPr>
          <a:xfrm>
            <a:off x="838200" y="1121929"/>
            <a:ext cx="10515600" cy="3774267"/>
          </a:xfrm>
        </p:spPr>
        <p:txBody>
          <a:bodyPr/>
          <a:lstStyle/>
          <a:p>
            <a:pPr>
              <a:lnSpc>
                <a:spcPct val="100000"/>
              </a:lnSpc>
              <a:spcAft>
                <a:spcPts val="800"/>
              </a:spcAft>
            </a:pPr>
            <a:r>
              <a:rPr lang="en-CA"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when do we test???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ALWAYS</a:t>
            </a:r>
          </a:p>
          <a:p>
            <a:pPr>
              <a:lnSpc>
                <a:spcPct val="100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AS SOON AS WE GET THE IDEA FOR A PROJECT:</a:t>
            </a:r>
          </a:p>
          <a:p>
            <a:pPr>
              <a:lnSpc>
                <a:spcPct val="100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WE WRITE TESTS FIRST!!!!!</a:t>
            </a:r>
          </a:p>
          <a:p>
            <a:pPr>
              <a:lnSpc>
                <a:spcPct val="100000"/>
              </a:lnSpc>
              <a:spcAft>
                <a:spcPts val="800"/>
              </a:spcAft>
            </a:pPr>
            <a:r>
              <a:rPr lang="en-CA" sz="1800" dirty="0">
                <a:effectLst/>
                <a:latin typeface="Calibri" panose="020F0502020204030204" pitchFamily="34" charset="0"/>
                <a:ea typeface="Calibri" panose="020F0502020204030204" pitchFamily="34" charset="0"/>
                <a:cs typeface="Times New Roman" panose="02020603050405020304" pitchFamily="18" charset="0"/>
              </a:rPr>
              <a:t>TESTS HAVE 2 PURPOSES HERE IN AGILE LAND!</a:t>
            </a:r>
          </a:p>
          <a:p>
            <a:pPr marL="342900" lvl="0" indent="-342900">
              <a:lnSpc>
                <a:spcPct val="100000"/>
              </a:lnSpc>
              <a:buFont typeface="Wingdings" panose="05000000000000000000" pitchFamily="2"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VALIDATION CORRECT OPERATION (from 1950s)</a:t>
            </a:r>
          </a:p>
          <a:p>
            <a:pPr marL="342900" lvl="0" indent="-342900">
              <a:lnSpc>
                <a:spcPct val="100000"/>
              </a:lnSpc>
              <a:spcAft>
                <a:spcPts val="800"/>
              </a:spcAft>
              <a:buFont typeface="Wingdings" panose="05000000000000000000" pitchFamily="2"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new =- Agile: We use testing for specification! to define/describe/create the look, how it’s put together- nature of our application</a:t>
            </a:r>
          </a:p>
        </p:txBody>
      </p:sp>
    </p:spTree>
    <p:extLst>
      <p:ext uri="{BB962C8B-B14F-4D97-AF65-F5344CB8AC3E}">
        <p14:creationId xmlns:p14="http://schemas.microsoft.com/office/powerpoint/2010/main" val="100636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7E37-108C-4FDC-BA18-F47B0C6F25E6}"/>
              </a:ext>
            </a:extLst>
          </p:cNvPr>
          <p:cNvSpPr>
            <a:spLocks noGrp="1"/>
          </p:cNvSpPr>
          <p:nvPr>
            <p:ph type="title"/>
          </p:nvPr>
        </p:nvSpPr>
        <p:spPr>
          <a:xfrm>
            <a:off x="838200" y="240145"/>
            <a:ext cx="10515600" cy="881784"/>
          </a:xfrm>
          <a:solidFill>
            <a:schemeClr val="bg2">
              <a:lumMod val="25000"/>
            </a:schemeClr>
          </a:solidFill>
        </p:spPr>
        <p:txBody>
          <a:bodyPr/>
          <a:lstStyle/>
          <a:p>
            <a:r>
              <a:rPr lang="en-CA" b="1" dirty="0">
                <a:solidFill>
                  <a:srgbClr val="FFFF00"/>
                </a:solidFill>
                <a:latin typeface="Arial" panose="020B0604020202020204" pitchFamily="34" charset="0"/>
                <a:cs typeface="Arial" panose="020B0604020202020204" pitchFamily="34" charset="0"/>
              </a:rPr>
              <a:t>When do we do testing?</a:t>
            </a:r>
          </a:p>
        </p:txBody>
      </p:sp>
      <p:sp>
        <p:nvSpPr>
          <p:cNvPr id="6" name="Rectangle 5">
            <a:extLst>
              <a:ext uri="{FF2B5EF4-FFF2-40B4-BE49-F238E27FC236}">
                <a16:creationId xmlns:a16="http://schemas.microsoft.com/office/drawing/2014/main" id="{776B4328-D072-4069-AB7B-F2F97BE06986}"/>
              </a:ext>
            </a:extLst>
          </p:cNvPr>
          <p:cNvSpPr/>
          <p:nvPr/>
        </p:nvSpPr>
        <p:spPr>
          <a:xfrm>
            <a:off x="638694" y="1528987"/>
            <a:ext cx="10914611" cy="14713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2F07AAC9-65FE-4500-A032-4FDFF9BDE8F2}"/>
              </a:ext>
            </a:extLst>
          </p:cNvPr>
          <p:cNvSpPr txBox="1"/>
          <p:nvPr/>
        </p:nvSpPr>
        <p:spPr>
          <a:xfrm>
            <a:off x="714201" y="1564406"/>
            <a:ext cx="1956262" cy="1384995"/>
          </a:xfrm>
          <a:prstGeom prst="rect">
            <a:avLst/>
          </a:prstGeom>
          <a:solidFill>
            <a:schemeClr val="accent4">
              <a:lumMod val="40000"/>
              <a:lumOff val="60000"/>
            </a:schemeClr>
          </a:solidFill>
        </p:spPr>
        <p:txBody>
          <a:bodyPr wrap="square" rtlCol="0">
            <a:spAutoFit/>
          </a:bodyPr>
          <a:lstStyle/>
          <a:p>
            <a:r>
              <a:rPr lang="en-CA" sz="1400" dirty="0"/>
              <a:t>Beginning / INCEPTION phase: SPECIFICATION</a:t>
            </a:r>
          </a:p>
          <a:p>
            <a:r>
              <a:rPr lang="en-CA" sz="1400" dirty="0"/>
              <a:t>We conceptualize / come up with TESTS as a way of organizing our own thinking </a:t>
            </a:r>
          </a:p>
        </p:txBody>
      </p:sp>
      <p:sp>
        <p:nvSpPr>
          <p:cNvPr id="8" name="TextBox 7">
            <a:extLst>
              <a:ext uri="{FF2B5EF4-FFF2-40B4-BE49-F238E27FC236}">
                <a16:creationId xmlns:a16="http://schemas.microsoft.com/office/drawing/2014/main" id="{93F36EF5-6CAF-483A-9CFC-33C2B4662C9F}"/>
              </a:ext>
            </a:extLst>
          </p:cNvPr>
          <p:cNvSpPr txBox="1"/>
          <p:nvPr/>
        </p:nvSpPr>
        <p:spPr>
          <a:xfrm>
            <a:off x="714201" y="5095701"/>
            <a:ext cx="10666615" cy="1477328"/>
          </a:xfrm>
          <a:prstGeom prst="rect">
            <a:avLst/>
          </a:prstGeom>
          <a:noFill/>
        </p:spPr>
        <p:txBody>
          <a:bodyPr wrap="square" rtlCol="0">
            <a:spAutoFit/>
          </a:bodyPr>
          <a:lstStyle/>
          <a:p>
            <a:r>
              <a:rPr lang="en-CA" dirty="0">
                <a:highlight>
                  <a:srgbClr val="FFFF00"/>
                </a:highlight>
              </a:rPr>
              <a:t>Agile means: </a:t>
            </a:r>
          </a:p>
          <a:p>
            <a:pPr marL="342900" indent="-342900">
              <a:buAutoNum type="arabicPeriod"/>
            </a:pPr>
            <a:r>
              <a:rPr lang="en-CA" dirty="0"/>
              <a:t>We write test cases BEFORE we write code. Use </a:t>
            </a:r>
            <a:r>
              <a:rPr lang="en-CA" dirty="0" err="1"/>
              <a:t>use</a:t>
            </a:r>
            <a:r>
              <a:rPr lang="en-CA" dirty="0"/>
              <a:t> TEST WRITING as part of building the design specification/ architecture.</a:t>
            </a:r>
          </a:p>
          <a:p>
            <a:pPr marL="342900" indent="-342900">
              <a:buAutoNum type="arabicPeriod"/>
            </a:pPr>
            <a:r>
              <a:rPr lang="en-CA" dirty="0"/>
              <a:t>We test frequently – after every SPRINT. Sometimes even within a SPRINT. Sometimes a User Advocate sits beside the program and gives approval / direction as the code is being written. </a:t>
            </a:r>
          </a:p>
        </p:txBody>
      </p:sp>
      <p:pic>
        <p:nvPicPr>
          <p:cNvPr id="9" name="Picture 8">
            <a:extLst>
              <a:ext uri="{FF2B5EF4-FFF2-40B4-BE49-F238E27FC236}">
                <a16:creationId xmlns:a16="http://schemas.microsoft.com/office/drawing/2014/main" id="{DE0388ED-F843-448E-8039-E76807CD16D3}"/>
              </a:ext>
            </a:extLst>
          </p:cNvPr>
          <p:cNvPicPr>
            <a:picLocks noChangeAspect="1"/>
          </p:cNvPicPr>
          <p:nvPr/>
        </p:nvPicPr>
        <p:blipFill>
          <a:blip r:embed="rId2"/>
          <a:stretch>
            <a:fillRect/>
          </a:stretch>
        </p:blipFill>
        <p:spPr>
          <a:xfrm>
            <a:off x="714201" y="3448793"/>
            <a:ext cx="3706270" cy="1573539"/>
          </a:xfrm>
          <a:prstGeom prst="rect">
            <a:avLst/>
          </a:prstGeom>
        </p:spPr>
      </p:pic>
      <p:sp>
        <p:nvSpPr>
          <p:cNvPr id="11" name="TextBox 10">
            <a:extLst>
              <a:ext uri="{FF2B5EF4-FFF2-40B4-BE49-F238E27FC236}">
                <a16:creationId xmlns:a16="http://schemas.microsoft.com/office/drawing/2014/main" id="{7AF15A52-2B6E-425C-9AD1-65B9E2264492}"/>
              </a:ext>
            </a:extLst>
          </p:cNvPr>
          <p:cNvSpPr txBox="1"/>
          <p:nvPr/>
        </p:nvSpPr>
        <p:spPr>
          <a:xfrm>
            <a:off x="9130145" y="1595183"/>
            <a:ext cx="2325487" cy="1323439"/>
          </a:xfrm>
          <a:prstGeom prst="rect">
            <a:avLst/>
          </a:prstGeom>
          <a:solidFill>
            <a:schemeClr val="tx2">
              <a:lumMod val="20000"/>
              <a:lumOff val="80000"/>
            </a:schemeClr>
          </a:solidFill>
        </p:spPr>
        <p:txBody>
          <a:bodyPr wrap="square" rtlCol="0">
            <a:spAutoFit/>
          </a:bodyPr>
          <a:lstStyle/>
          <a:p>
            <a:r>
              <a:rPr lang="en-CA" sz="1600" dirty="0"/>
              <a:t>User Acceptance Testing:</a:t>
            </a:r>
          </a:p>
          <a:p>
            <a:r>
              <a:rPr lang="en-CA" sz="1600" dirty="0"/>
              <a:t>Appearance, colors, spelling, overall look and feel, flow of the application</a:t>
            </a:r>
          </a:p>
        </p:txBody>
      </p:sp>
      <p:sp>
        <p:nvSpPr>
          <p:cNvPr id="13" name="TextBox 12">
            <a:extLst>
              <a:ext uri="{FF2B5EF4-FFF2-40B4-BE49-F238E27FC236}">
                <a16:creationId xmlns:a16="http://schemas.microsoft.com/office/drawing/2014/main" id="{9BAC2BDC-E32B-4707-9230-001B6838E3CD}"/>
              </a:ext>
            </a:extLst>
          </p:cNvPr>
          <p:cNvSpPr txBox="1"/>
          <p:nvPr/>
        </p:nvSpPr>
        <p:spPr>
          <a:xfrm>
            <a:off x="2745970" y="1564406"/>
            <a:ext cx="2067099" cy="1384995"/>
          </a:xfrm>
          <a:prstGeom prst="rect">
            <a:avLst/>
          </a:prstGeom>
          <a:solidFill>
            <a:schemeClr val="accent2">
              <a:lumMod val="60000"/>
              <a:lumOff val="40000"/>
            </a:schemeClr>
          </a:solidFill>
        </p:spPr>
        <p:txBody>
          <a:bodyPr wrap="square" rtlCol="0">
            <a:spAutoFit/>
          </a:bodyPr>
          <a:lstStyle/>
          <a:p>
            <a:r>
              <a:rPr lang="en-CA" sz="1400" dirty="0"/>
              <a:t>METHOD UNIT TESTS: we create state tables to specify the expected result of methods based on the data state of the input parameters </a:t>
            </a:r>
          </a:p>
        </p:txBody>
      </p:sp>
      <p:sp>
        <p:nvSpPr>
          <p:cNvPr id="15" name="TextBox 14">
            <a:extLst>
              <a:ext uri="{FF2B5EF4-FFF2-40B4-BE49-F238E27FC236}">
                <a16:creationId xmlns:a16="http://schemas.microsoft.com/office/drawing/2014/main" id="{354FAD00-6A47-4046-B7CA-ECF0D09AB1DC}"/>
              </a:ext>
            </a:extLst>
          </p:cNvPr>
          <p:cNvSpPr txBox="1"/>
          <p:nvPr/>
        </p:nvSpPr>
        <p:spPr>
          <a:xfrm>
            <a:off x="4930138" y="1595185"/>
            <a:ext cx="1777537" cy="1323439"/>
          </a:xfrm>
          <a:prstGeom prst="rect">
            <a:avLst/>
          </a:prstGeom>
          <a:solidFill>
            <a:schemeClr val="tx2">
              <a:lumMod val="75000"/>
            </a:schemeClr>
          </a:solidFill>
        </p:spPr>
        <p:txBody>
          <a:bodyPr wrap="square" rtlCol="0">
            <a:spAutoFit/>
          </a:bodyPr>
          <a:lstStyle/>
          <a:p>
            <a:r>
              <a:rPr lang="en-CA" sz="1600" dirty="0">
                <a:solidFill>
                  <a:srgbClr val="FFFF00"/>
                </a:solidFill>
                <a:latin typeface="Bahnschrift" panose="020B0502040204020203" pitchFamily="34" charset="0"/>
              </a:rPr>
              <a:t>Integration TESTING: modules communicate correctly</a:t>
            </a:r>
          </a:p>
        </p:txBody>
      </p:sp>
      <p:sp>
        <p:nvSpPr>
          <p:cNvPr id="17" name="TextBox 16">
            <a:extLst>
              <a:ext uri="{FF2B5EF4-FFF2-40B4-BE49-F238E27FC236}">
                <a16:creationId xmlns:a16="http://schemas.microsoft.com/office/drawing/2014/main" id="{46D1A1B6-AC81-4C09-8272-565D78A726ED}"/>
              </a:ext>
            </a:extLst>
          </p:cNvPr>
          <p:cNvSpPr txBox="1"/>
          <p:nvPr/>
        </p:nvSpPr>
        <p:spPr>
          <a:xfrm>
            <a:off x="6824744" y="1595185"/>
            <a:ext cx="2188333" cy="1323439"/>
          </a:xfrm>
          <a:prstGeom prst="rect">
            <a:avLst/>
          </a:prstGeom>
          <a:solidFill>
            <a:srgbClr val="C00000"/>
          </a:solidFill>
        </p:spPr>
        <p:txBody>
          <a:bodyPr wrap="square" rtlCol="0">
            <a:spAutoFit/>
          </a:bodyPr>
          <a:lstStyle/>
          <a:p>
            <a:r>
              <a:rPr lang="en-CA" sz="1600" dirty="0">
                <a:solidFill>
                  <a:schemeClr val="bg1">
                    <a:lumMod val="95000"/>
                  </a:schemeClr>
                </a:solidFill>
                <a:latin typeface="Bahnschrift" panose="020B0502040204020203" pitchFamily="34" charset="0"/>
              </a:rPr>
              <a:t>Externalities/System testing: take input from outside, send back the required outputs</a:t>
            </a:r>
          </a:p>
        </p:txBody>
      </p:sp>
      <p:sp>
        <p:nvSpPr>
          <p:cNvPr id="18" name="Arrow: Right 17">
            <a:extLst>
              <a:ext uri="{FF2B5EF4-FFF2-40B4-BE49-F238E27FC236}">
                <a16:creationId xmlns:a16="http://schemas.microsoft.com/office/drawing/2014/main" id="{9ECBE2E0-3DF6-4655-A337-B907247A5CE0}"/>
              </a:ext>
            </a:extLst>
          </p:cNvPr>
          <p:cNvSpPr/>
          <p:nvPr/>
        </p:nvSpPr>
        <p:spPr>
          <a:xfrm>
            <a:off x="638694" y="3043518"/>
            <a:ext cx="10914611" cy="323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latin typeface="Arial" panose="020B0604020202020204" pitchFamily="34" charset="0"/>
                <a:cs typeface="Arial" panose="020B0604020202020204" pitchFamily="34" charset="0"/>
              </a:rPr>
              <a:t>Software testing lifecycle</a:t>
            </a:r>
          </a:p>
        </p:txBody>
      </p:sp>
    </p:spTree>
    <p:extLst>
      <p:ext uri="{BB962C8B-B14F-4D97-AF65-F5344CB8AC3E}">
        <p14:creationId xmlns:p14="http://schemas.microsoft.com/office/powerpoint/2010/main" val="1572065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7E37-108C-4FDC-BA18-F47B0C6F25E6}"/>
              </a:ext>
            </a:extLst>
          </p:cNvPr>
          <p:cNvSpPr>
            <a:spLocks noGrp="1"/>
          </p:cNvSpPr>
          <p:nvPr>
            <p:ph type="title"/>
          </p:nvPr>
        </p:nvSpPr>
        <p:spPr>
          <a:xfrm>
            <a:off x="838200" y="240145"/>
            <a:ext cx="10515600" cy="881784"/>
          </a:xfrm>
          <a:solidFill>
            <a:schemeClr val="bg2">
              <a:lumMod val="25000"/>
            </a:schemeClr>
          </a:solidFill>
        </p:spPr>
        <p:txBody>
          <a:bodyPr/>
          <a:lstStyle/>
          <a:p>
            <a:r>
              <a:rPr lang="en-CA" b="1" dirty="0">
                <a:solidFill>
                  <a:srgbClr val="FFFF00"/>
                </a:solidFill>
                <a:latin typeface="Arial" panose="020B0604020202020204" pitchFamily="34" charset="0"/>
                <a:cs typeface="Arial" panose="020B0604020202020204" pitchFamily="34" charset="0"/>
              </a:rPr>
              <a:t>When do we do testing?</a:t>
            </a:r>
          </a:p>
        </p:txBody>
      </p:sp>
      <p:pic>
        <p:nvPicPr>
          <p:cNvPr id="3" name="Picture 2">
            <a:extLst>
              <a:ext uri="{FF2B5EF4-FFF2-40B4-BE49-F238E27FC236}">
                <a16:creationId xmlns:a16="http://schemas.microsoft.com/office/drawing/2014/main" id="{A948D703-B26B-4D0E-94A9-9D071534BF56}"/>
              </a:ext>
            </a:extLst>
          </p:cNvPr>
          <p:cNvPicPr>
            <a:picLocks noChangeAspect="1"/>
          </p:cNvPicPr>
          <p:nvPr/>
        </p:nvPicPr>
        <p:blipFill>
          <a:blip r:embed="rId2"/>
          <a:stretch>
            <a:fillRect/>
          </a:stretch>
        </p:blipFill>
        <p:spPr>
          <a:xfrm>
            <a:off x="838200" y="1131497"/>
            <a:ext cx="10039350" cy="5457784"/>
          </a:xfrm>
          <a:prstGeom prst="rect">
            <a:avLst/>
          </a:prstGeom>
        </p:spPr>
      </p:pic>
    </p:spTree>
    <p:extLst>
      <p:ext uri="{BB962C8B-B14F-4D97-AF65-F5344CB8AC3E}">
        <p14:creationId xmlns:p14="http://schemas.microsoft.com/office/powerpoint/2010/main" val="3745741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591658-A937-4A82-88C1-B7245A309269}"/>
              </a:ext>
            </a:extLst>
          </p:cNvPr>
          <p:cNvSpPr txBox="1"/>
          <p:nvPr/>
        </p:nvSpPr>
        <p:spPr>
          <a:xfrm>
            <a:off x="640080" y="382385"/>
            <a:ext cx="11163993" cy="5386090"/>
          </a:xfrm>
          <a:prstGeom prst="rect">
            <a:avLst/>
          </a:prstGeom>
          <a:solidFill>
            <a:schemeClr val="accent2">
              <a:lumMod val="20000"/>
              <a:lumOff val="80000"/>
            </a:schemeClr>
          </a:solidFill>
        </p:spPr>
        <p:txBody>
          <a:bodyPr wrap="square">
            <a:spAutoFit/>
          </a:bodyPr>
          <a:lstStyle/>
          <a:p>
            <a:r>
              <a:rPr lang="en-US" b="1" dirty="0">
                <a:solidFill>
                  <a:srgbClr val="000000"/>
                </a:solidFill>
                <a:effectLst/>
                <a:latin typeface="arial" panose="020B0604020202020204" pitchFamily="34" charset="0"/>
              </a:rPr>
              <a:t>System testing</a:t>
            </a:r>
          </a:p>
          <a:p>
            <a:endParaRPr lang="en-US" b="1" dirty="0">
              <a:solidFill>
                <a:srgbClr val="000000"/>
              </a:solidFill>
              <a:effectLst/>
              <a:latin typeface="arial" panose="020B0604020202020204" pitchFamily="34" charset="0"/>
            </a:endParaRPr>
          </a:p>
          <a:p>
            <a:pPr algn="l"/>
            <a:r>
              <a:rPr lang="en-US" sz="2800" b="0" dirty="0">
                <a:solidFill>
                  <a:srgbClr val="000000"/>
                </a:solidFill>
                <a:effectLst/>
                <a:latin typeface="Times New Roman" panose="02020603050405020304" pitchFamily="18" charset="0"/>
              </a:rPr>
              <a:t>System testing during development involves integrating components to create a version of the system and the testing the integrated system. It verifies that the components are compatible, interacts correctly, and transfer the right data at the right time, topically across its user interfaces. It obviously overlaps with integration testing, but the difference here is that system testing should involve all the system components together with the final user (typically impersonated).</a:t>
            </a:r>
          </a:p>
          <a:p>
            <a:pPr algn="l"/>
            <a:endParaRPr lang="en-US" sz="2800" b="0" dirty="0">
              <a:solidFill>
                <a:srgbClr val="000000"/>
              </a:solidFill>
              <a:effectLst/>
              <a:latin typeface="Times New Roman" panose="02020603050405020304" pitchFamily="18" charset="0"/>
            </a:endParaRPr>
          </a:p>
          <a:p>
            <a:pPr algn="l"/>
            <a:r>
              <a:rPr lang="en-US" sz="2800" b="0" dirty="0">
                <a:solidFill>
                  <a:srgbClr val="000000"/>
                </a:solidFill>
                <a:effectLst/>
                <a:latin typeface="Times New Roman" panose="02020603050405020304" pitchFamily="18" charset="0"/>
              </a:rPr>
              <a:t>There is an special type of system testing called </a:t>
            </a:r>
            <a:r>
              <a:rPr lang="en-US" sz="2800" b="0" i="1" dirty="0">
                <a:solidFill>
                  <a:srgbClr val="000000"/>
                </a:solidFill>
                <a:effectLst/>
                <a:latin typeface="Times New Roman" panose="02020603050405020304" pitchFamily="18" charset="0"/>
              </a:rPr>
              <a:t>end-to-end testing</a:t>
            </a:r>
            <a:r>
              <a:rPr lang="en-US" sz="2800" b="0" dirty="0">
                <a:solidFill>
                  <a:srgbClr val="000000"/>
                </a:solidFill>
                <a:effectLst/>
                <a:latin typeface="Times New Roman" panose="02020603050405020304" pitchFamily="18" charset="0"/>
              </a:rPr>
              <a:t>. In this approach, the final user is typically impersonated, that is, simulated using automation techniques.</a:t>
            </a:r>
          </a:p>
        </p:txBody>
      </p:sp>
    </p:spTree>
    <p:extLst>
      <p:ext uri="{BB962C8B-B14F-4D97-AF65-F5344CB8AC3E}">
        <p14:creationId xmlns:p14="http://schemas.microsoft.com/office/powerpoint/2010/main" val="424012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B5E388-B124-4CAA-83EE-14B2422F0FEC}"/>
              </a:ext>
            </a:extLst>
          </p:cNvPr>
          <p:cNvPicPr>
            <a:picLocks noChangeAspect="1"/>
          </p:cNvPicPr>
          <p:nvPr/>
        </p:nvPicPr>
        <p:blipFill>
          <a:blip r:embed="rId2"/>
          <a:stretch>
            <a:fillRect/>
          </a:stretch>
        </p:blipFill>
        <p:spPr>
          <a:xfrm>
            <a:off x="849123" y="0"/>
            <a:ext cx="10493754" cy="6858000"/>
          </a:xfrm>
          <a:prstGeom prst="rect">
            <a:avLst/>
          </a:prstGeom>
        </p:spPr>
      </p:pic>
      <p:sp>
        <p:nvSpPr>
          <p:cNvPr id="5" name="TextBox 4">
            <a:extLst>
              <a:ext uri="{FF2B5EF4-FFF2-40B4-BE49-F238E27FC236}">
                <a16:creationId xmlns:a16="http://schemas.microsoft.com/office/drawing/2014/main" id="{7BD26E63-2A08-4535-8770-DAE2BB1B6ECC}"/>
              </a:ext>
            </a:extLst>
          </p:cNvPr>
          <p:cNvSpPr txBox="1"/>
          <p:nvPr/>
        </p:nvSpPr>
        <p:spPr>
          <a:xfrm>
            <a:off x="504825" y="2414154"/>
            <a:ext cx="4410075" cy="4031873"/>
          </a:xfrm>
          <a:prstGeom prst="rect">
            <a:avLst/>
          </a:prstGeom>
          <a:solidFill>
            <a:schemeClr val="accent4"/>
          </a:solidFill>
        </p:spPr>
        <p:txBody>
          <a:bodyPr wrap="square" rtlCol="0">
            <a:spAutoFit/>
          </a:bodyPr>
          <a:lstStyle/>
          <a:p>
            <a:r>
              <a:rPr lang="en-CA" sz="3200" dirty="0">
                <a:latin typeface="Bahnschrift" panose="020B0502040204020203" pitchFamily="34" charset="0"/>
              </a:rPr>
              <a:t>When do we TEST?</a:t>
            </a:r>
          </a:p>
          <a:p>
            <a:endParaRPr lang="en-CA" sz="3200" dirty="0">
              <a:latin typeface="Bahnschrift" panose="020B0502040204020203" pitchFamily="34" charset="0"/>
            </a:endParaRPr>
          </a:p>
          <a:p>
            <a:r>
              <a:rPr lang="en-CA" sz="3200" dirty="0">
                <a:latin typeface="Bahnschrift" panose="020B0502040204020203" pitchFamily="34" charset="0"/>
              </a:rPr>
              <a:t>Before the beginning.</a:t>
            </a:r>
          </a:p>
          <a:p>
            <a:r>
              <a:rPr lang="en-CA" sz="3200" dirty="0">
                <a:latin typeface="Bahnschrift" panose="020B0502040204020203" pitchFamily="34" charset="0"/>
              </a:rPr>
              <a:t>Continually during code writing.</a:t>
            </a:r>
          </a:p>
          <a:p>
            <a:r>
              <a:rPr lang="en-CA" sz="3200" dirty="0">
                <a:latin typeface="Bahnschrift" panose="020B0502040204020203" pitchFamily="34" charset="0"/>
              </a:rPr>
              <a:t>At the end. (User Acceptance Certification)</a:t>
            </a:r>
          </a:p>
        </p:txBody>
      </p:sp>
    </p:spTree>
    <p:extLst>
      <p:ext uri="{BB962C8B-B14F-4D97-AF65-F5344CB8AC3E}">
        <p14:creationId xmlns:p14="http://schemas.microsoft.com/office/powerpoint/2010/main" val="1232395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4358-AF93-4C15-BCA1-BA94A374217E}"/>
              </a:ext>
            </a:extLst>
          </p:cNvPr>
          <p:cNvSpPr>
            <a:spLocks noGrp="1"/>
          </p:cNvSpPr>
          <p:nvPr>
            <p:ph type="title"/>
          </p:nvPr>
        </p:nvSpPr>
        <p:spPr>
          <a:xfrm>
            <a:off x="838200" y="136526"/>
            <a:ext cx="10515600" cy="825500"/>
          </a:xfrm>
          <a:solidFill>
            <a:schemeClr val="tx2">
              <a:lumMod val="50000"/>
            </a:schemeClr>
          </a:solidFill>
        </p:spPr>
        <p:txBody>
          <a:bodyPr>
            <a:normAutofit/>
          </a:bodyPr>
          <a:lstStyle/>
          <a:p>
            <a:pPr algn="ctr"/>
            <a:r>
              <a:rPr lang="en-CA" sz="3200" dirty="0">
                <a:solidFill>
                  <a:schemeClr val="bg1"/>
                </a:solidFill>
                <a:latin typeface="Bahnschrift" panose="020B0502040204020203" pitchFamily="34" charset="0"/>
              </a:rPr>
              <a:t>Software Bugs: SOFTWARE TESTING METHODOLOGIES</a:t>
            </a:r>
          </a:p>
        </p:txBody>
      </p:sp>
      <p:sp>
        <p:nvSpPr>
          <p:cNvPr id="3" name="Content Placeholder 2">
            <a:extLst>
              <a:ext uri="{FF2B5EF4-FFF2-40B4-BE49-F238E27FC236}">
                <a16:creationId xmlns:a16="http://schemas.microsoft.com/office/drawing/2014/main" id="{32D9B50A-2C92-46F5-8BEC-E68B4A55DE22}"/>
              </a:ext>
            </a:extLst>
          </p:cNvPr>
          <p:cNvSpPr>
            <a:spLocks noGrp="1"/>
          </p:cNvSpPr>
          <p:nvPr>
            <p:ph idx="1"/>
          </p:nvPr>
        </p:nvSpPr>
        <p:spPr>
          <a:xfrm>
            <a:off x="838200" y="1059655"/>
            <a:ext cx="10515600" cy="5579269"/>
          </a:xfrm>
        </p:spPr>
        <p:txBody>
          <a:bodyPr/>
          <a:lstStyle/>
          <a:p>
            <a:r>
              <a:rPr lang="en-CA" dirty="0"/>
              <a:t>Bugs are objective empirical observations of how a software system operates</a:t>
            </a:r>
          </a:p>
          <a:p>
            <a:r>
              <a:rPr lang="en-CA" dirty="0"/>
              <a:t>To be good at the job of software testing and quality assurance, you must continually work to increase your understanding of bugs:</a:t>
            </a:r>
          </a:p>
          <a:p>
            <a:pPr lvl="1"/>
            <a:r>
              <a:rPr lang="en-CA" dirty="0"/>
              <a:t>Types of Bugs</a:t>
            </a:r>
          </a:p>
          <a:p>
            <a:pPr lvl="1"/>
            <a:r>
              <a:rPr lang="en-CA" dirty="0"/>
              <a:t>How they Occur</a:t>
            </a:r>
          </a:p>
          <a:p>
            <a:pPr lvl="1"/>
            <a:r>
              <a:rPr lang="en-CA" dirty="0"/>
              <a:t>Where they occur: </a:t>
            </a:r>
          </a:p>
          <a:p>
            <a:pPr lvl="2"/>
            <a:r>
              <a:rPr lang="en-CA" dirty="0"/>
              <a:t>Within a Module (</a:t>
            </a:r>
            <a:r>
              <a:rPr lang="en-CA" dirty="0">
                <a:highlight>
                  <a:srgbClr val="FFFF00"/>
                </a:highlight>
              </a:rPr>
              <a:t>Unit Testing</a:t>
            </a:r>
            <a:r>
              <a:rPr lang="en-CA" dirty="0"/>
              <a:t>): The operation of Methods and Functions, and the way Data Fields are constructed and used.</a:t>
            </a:r>
          </a:p>
          <a:p>
            <a:pPr lvl="2"/>
            <a:r>
              <a:rPr lang="en-CA" dirty="0"/>
              <a:t>Between Modules: (</a:t>
            </a:r>
            <a:r>
              <a:rPr lang="en-CA" dirty="0">
                <a:highlight>
                  <a:srgbClr val="FFFF00"/>
                </a:highlight>
              </a:rPr>
              <a:t>Integration Testing</a:t>
            </a:r>
            <a:r>
              <a:rPr lang="en-CA" dirty="0"/>
              <a:t>): How are modules communicating and accessing shared dictionaries and lookup tables of values.</a:t>
            </a:r>
          </a:p>
          <a:p>
            <a:pPr lvl="2"/>
            <a:r>
              <a:rPr lang="en-CA" dirty="0"/>
              <a:t>The System with the Outside world: (</a:t>
            </a:r>
            <a:r>
              <a:rPr lang="en-CA" dirty="0">
                <a:highlight>
                  <a:srgbClr val="FFFF00"/>
                </a:highlight>
              </a:rPr>
              <a:t>System Testing</a:t>
            </a:r>
            <a:r>
              <a:rPr lang="en-CA" dirty="0"/>
              <a:t>): </a:t>
            </a:r>
          </a:p>
          <a:p>
            <a:pPr lvl="2"/>
            <a:endParaRPr lang="en-CA" dirty="0"/>
          </a:p>
        </p:txBody>
      </p:sp>
    </p:spTree>
    <p:extLst>
      <p:ext uri="{BB962C8B-B14F-4D97-AF65-F5344CB8AC3E}">
        <p14:creationId xmlns:p14="http://schemas.microsoft.com/office/powerpoint/2010/main" val="3657053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4F3E-DA79-417E-95DC-E3D2DDFBE8F9}"/>
              </a:ext>
            </a:extLst>
          </p:cNvPr>
          <p:cNvSpPr>
            <a:spLocks noGrp="1"/>
          </p:cNvSpPr>
          <p:nvPr>
            <p:ph type="title"/>
          </p:nvPr>
        </p:nvSpPr>
        <p:spPr>
          <a:xfrm>
            <a:off x="838200" y="365126"/>
            <a:ext cx="10515600" cy="901700"/>
          </a:xfrm>
          <a:solidFill>
            <a:schemeClr val="tx1"/>
          </a:solidFill>
        </p:spPr>
        <p:txBody>
          <a:bodyPr/>
          <a:lstStyle/>
          <a:p>
            <a:r>
              <a:rPr lang="en-CA" dirty="0">
                <a:solidFill>
                  <a:schemeClr val="bg1"/>
                </a:solidFill>
              </a:rPr>
              <a:t>What is a “bug”:</a:t>
            </a:r>
          </a:p>
        </p:txBody>
      </p:sp>
      <p:sp>
        <p:nvSpPr>
          <p:cNvPr id="3" name="Content Placeholder 2">
            <a:extLst>
              <a:ext uri="{FF2B5EF4-FFF2-40B4-BE49-F238E27FC236}">
                <a16:creationId xmlns:a16="http://schemas.microsoft.com/office/drawing/2014/main" id="{A4471A79-EAD0-4FF1-947B-46F569EB1CC0}"/>
              </a:ext>
            </a:extLst>
          </p:cNvPr>
          <p:cNvSpPr>
            <a:spLocks noGrp="1"/>
          </p:cNvSpPr>
          <p:nvPr>
            <p:ph idx="1"/>
          </p:nvPr>
        </p:nvSpPr>
        <p:spPr>
          <a:xfrm>
            <a:off x="838200" y="1266826"/>
            <a:ext cx="10515600" cy="4624388"/>
          </a:xfrm>
          <a:solidFill>
            <a:schemeClr val="tx2"/>
          </a:solidFill>
        </p:spPr>
        <p:txBody>
          <a:bodyPr>
            <a:normAutofit lnSpcReduction="10000"/>
          </a:bodyPr>
          <a:lstStyle/>
          <a:p>
            <a:r>
              <a:rPr lang="en-CA" sz="3600" dirty="0">
                <a:solidFill>
                  <a:schemeClr val="bg1"/>
                </a:solidFill>
                <a:latin typeface="Arial Nova" panose="020B0504020202020204" pitchFamily="34" charset="0"/>
              </a:rPr>
              <a:t>Most bugs are a failure in design</a:t>
            </a:r>
            <a:r>
              <a:rPr lang="en-CA" dirty="0"/>
              <a:t>.</a:t>
            </a:r>
          </a:p>
          <a:p>
            <a:r>
              <a:rPr lang="en-CA" sz="3600" dirty="0">
                <a:solidFill>
                  <a:schemeClr val="bg1"/>
                </a:solidFill>
                <a:latin typeface="Arial Nova" panose="020B0504020202020204" pitchFamily="34" charset="0"/>
              </a:rPr>
              <a:t>Failure to deliver the expected User Value.</a:t>
            </a:r>
          </a:p>
          <a:p>
            <a:r>
              <a:rPr lang="en-CA" sz="3600" dirty="0">
                <a:solidFill>
                  <a:schemeClr val="bg1"/>
                </a:solidFill>
                <a:latin typeface="Arial Nova" panose="020B0504020202020204" pitchFamily="34" charset="0"/>
              </a:rPr>
              <a:t>Bugs are failures in the expected execution path.</a:t>
            </a:r>
          </a:p>
          <a:p>
            <a:r>
              <a:rPr lang="en-CA" sz="3600" dirty="0">
                <a:solidFill>
                  <a:schemeClr val="bg1"/>
                </a:solidFill>
                <a:latin typeface="Arial Nova" panose="020B0504020202020204" pitchFamily="34" charset="0"/>
              </a:rPr>
              <a:t>Other factors can degrade the Quality of the Product:</a:t>
            </a:r>
          </a:p>
          <a:p>
            <a:pPr lvl="1"/>
            <a:r>
              <a:rPr lang="en-CA" sz="4000" dirty="0">
                <a:solidFill>
                  <a:schemeClr val="accent4">
                    <a:lumMod val="40000"/>
                    <a:lumOff val="60000"/>
                  </a:schemeClr>
                </a:solidFill>
                <a:latin typeface="Arial Nova" panose="020B0504020202020204" pitchFamily="34" charset="0"/>
              </a:rPr>
              <a:t>A bad User Experience. Spelling mistakes and poor color choices are examples of bad UX. </a:t>
            </a:r>
          </a:p>
        </p:txBody>
      </p:sp>
    </p:spTree>
    <p:extLst>
      <p:ext uri="{BB962C8B-B14F-4D97-AF65-F5344CB8AC3E}">
        <p14:creationId xmlns:p14="http://schemas.microsoft.com/office/powerpoint/2010/main" val="233619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1B94-2ABF-4716-BC0B-A8E3E262E5E5}"/>
              </a:ext>
            </a:extLst>
          </p:cNvPr>
          <p:cNvSpPr>
            <a:spLocks noGrp="1"/>
          </p:cNvSpPr>
          <p:nvPr>
            <p:ph type="title"/>
          </p:nvPr>
        </p:nvSpPr>
        <p:spPr>
          <a:xfrm>
            <a:off x="455815" y="207183"/>
            <a:ext cx="11007436" cy="931661"/>
          </a:xfrm>
          <a:solidFill>
            <a:schemeClr val="tx2">
              <a:lumMod val="40000"/>
              <a:lumOff val="60000"/>
            </a:schemeClr>
          </a:solidFill>
        </p:spPr>
        <p:txBody>
          <a:bodyPr/>
          <a:lstStyle/>
          <a:p>
            <a:pPr algn="ctr"/>
            <a:r>
              <a:rPr lang="en-US" dirty="0">
                <a:solidFill>
                  <a:schemeClr val="bg1"/>
                </a:solidFill>
              </a:rPr>
              <a:t>MAD-5234 Software Quality Assurance Testing</a:t>
            </a:r>
            <a:endParaRPr lang="en-CA" dirty="0">
              <a:solidFill>
                <a:schemeClr val="bg1"/>
              </a:solidFill>
            </a:endParaRPr>
          </a:p>
        </p:txBody>
      </p:sp>
      <p:sp>
        <p:nvSpPr>
          <p:cNvPr id="3" name="Content Placeholder 2">
            <a:extLst>
              <a:ext uri="{FF2B5EF4-FFF2-40B4-BE49-F238E27FC236}">
                <a16:creationId xmlns:a16="http://schemas.microsoft.com/office/drawing/2014/main" id="{55FAD255-D63D-4239-8CCF-DF0857A2A24E}"/>
              </a:ext>
            </a:extLst>
          </p:cNvPr>
          <p:cNvSpPr>
            <a:spLocks noGrp="1"/>
          </p:cNvSpPr>
          <p:nvPr>
            <p:ph idx="1"/>
          </p:nvPr>
        </p:nvSpPr>
        <p:spPr>
          <a:xfrm>
            <a:off x="597131" y="1604355"/>
            <a:ext cx="4182687" cy="5153890"/>
          </a:xfrm>
          <a:ln w="19050">
            <a:solidFill>
              <a:schemeClr val="tx1"/>
            </a:solidFill>
          </a:ln>
        </p:spPr>
        <p:txBody>
          <a:bodyPr>
            <a:normAutofit/>
          </a:bodyPr>
          <a:lstStyle/>
          <a:p>
            <a:r>
              <a:rPr lang="en-CA" dirty="0">
                <a:highlight>
                  <a:srgbClr val="00FFFF"/>
                </a:highlight>
              </a:rPr>
              <a:t>Software Testing:</a:t>
            </a:r>
          </a:p>
          <a:p>
            <a:r>
              <a:rPr lang="en-CA" dirty="0"/>
              <a:t>A </a:t>
            </a:r>
            <a:r>
              <a:rPr lang="en-CA" dirty="0">
                <a:highlight>
                  <a:srgbClr val="FFFF00"/>
                </a:highlight>
              </a:rPr>
              <a:t>procedural set of activities</a:t>
            </a:r>
          </a:p>
          <a:p>
            <a:r>
              <a:rPr lang="en-CA" dirty="0"/>
              <a:t>Automated Testing:</a:t>
            </a:r>
          </a:p>
          <a:p>
            <a:pPr lvl="1"/>
            <a:r>
              <a:rPr lang="en-CA" dirty="0"/>
              <a:t>Keep it simple:</a:t>
            </a:r>
          </a:p>
          <a:p>
            <a:pPr lvl="1"/>
            <a:r>
              <a:rPr lang="en-CA" dirty="0"/>
              <a:t>Assert statement</a:t>
            </a:r>
          </a:p>
          <a:p>
            <a:pPr marL="503238" indent="-503238"/>
            <a:r>
              <a:rPr lang="en-CA" dirty="0"/>
              <a:t>Graphical User Interfaces:</a:t>
            </a:r>
          </a:p>
          <a:p>
            <a:pPr marL="503238" indent="-503238"/>
            <a:r>
              <a:rPr lang="en-CA" dirty="0">
                <a:highlight>
                  <a:srgbClr val="FFFF00"/>
                </a:highlight>
              </a:rPr>
              <a:t>Manual testing </a:t>
            </a:r>
            <a:r>
              <a:rPr lang="en-CA" dirty="0"/>
              <a:t>/ check-list</a:t>
            </a:r>
          </a:p>
          <a:p>
            <a:pPr marL="503238" indent="-503238"/>
            <a:r>
              <a:rPr lang="en-CA" dirty="0"/>
              <a:t>User Experience UX</a:t>
            </a:r>
          </a:p>
        </p:txBody>
      </p:sp>
      <p:sp>
        <p:nvSpPr>
          <p:cNvPr id="6" name="Content Placeholder 2">
            <a:extLst>
              <a:ext uri="{FF2B5EF4-FFF2-40B4-BE49-F238E27FC236}">
                <a16:creationId xmlns:a16="http://schemas.microsoft.com/office/drawing/2014/main" id="{488008A3-075E-4A6E-A4CC-7C9CFA445D67}"/>
              </a:ext>
            </a:extLst>
          </p:cNvPr>
          <p:cNvSpPr txBox="1">
            <a:spLocks/>
          </p:cNvSpPr>
          <p:nvPr/>
        </p:nvSpPr>
        <p:spPr>
          <a:xfrm>
            <a:off x="5055524" y="1620979"/>
            <a:ext cx="6407727" cy="5153891"/>
          </a:xfrm>
          <a:prstGeom prst="rect">
            <a:avLst/>
          </a:prstGeom>
          <a:solidFill>
            <a:schemeClr val="accent1">
              <a:lumMod val="20000"/>
              <a:lumOff val="80000"/>
            </a:schemeClr>
          </a:solidFill>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dirty="0"/>
              <a:t>Software Quality Assurance</a:t>
            </a:r>
          </a:p>
          <a:p>
            <a:r>
              <a:rPr lang="en-CA" sz="1400" dirty="0"/>
              <a:t>Software Quality Engineering</a:t>
            </a:r>
          </a:p>
          <a:p>
            <a:r>
              <a:rPr lang="en-CA" sz="1400" dirty="0"/>
              <a:t>A way of thinking about the what the software development process IS and how it works</a:t>
            </a:r>
          </a:p>
          <a:p>
            <a:r>
              <a:rPr lang="en-CA" sz="1400" u="sng" dirty="0">
                <a:highlight>
                  <a:srgbClr val="00FF00"/>
                </a:highlight>
              </a:rPr>
              <a:t>TEST CASE DRIVEN</a:t>
            </a:r>
          </a:p>
          <a:p>
            <a:pPr lvl="1"/>
            <a:r>
              <a:rPr lang="en-CA" sz="1400" dirty="0"/>
              <a:t>Validation</a:t>
            </a:r>
          </a:p>
          <a:p>
            <a:pPr lvl="1"/>
            <a:r>
              <a:rPr lang="en-CA" sz="1400" dirty="0"/>
              <a:t>Design / Structuring</a:t>
            </a:r>
          </a:p>
          <a:p>
            <a:pPr lvl="1"/>
            <a:r>
              <a:rPr lang="en-CA" sz="1400" dirty="0"/>
              <a:t>Tests, Tractability Matrix</a:t>
            </a:r>
          </a:p>
          <a:p>
            <a:pPr lvl="1"/>
            <a:r>
              <a:rPr lang="en-CA" sz="1400" dirty="0"/>
              <a:t>Since we need to write tests, Traceability Matrix, why not do this upfront at the start of the design process</a:t>
            </a:r>
          </a:p>
          <a:p>
            <a:pPr lvl="1"/>
            <a:r>
              <a:rPr lang="en-CA" sz="1400" dirty="0"/>
              <a:t>If you have Object Interaction Diagram, this is a good DESIGN TIME ARTIFACT to organize how you will glue your classes together</a:t>
            </a:r>
          </a:p>
          <a:p>
            <a:pPr marL="92075" lvl="1" indent="-92075"/>
            <a:r>
              <a:rPr lang="en-CA" sz="1400" dirty="0"/>
              <a:t>Agile Best Practices GUIDE: an addition to the PMI.org Project Body of Knowledge (established practices for creating reproducible projects): project managing the construction of Software</a:t>
            </a:r>
          </a:p>
          <a:p>
            <a:pPr marL="92075" lvl="1" indent="-92075"/>
            <a:r>
              <a:rPr lang="en-CA" sz="1400" dirty="0">
                <a:highlight>
                  <a:srgbClr val="FFFF00"/>
                </a:highlight>
              </a:rPr>
              <a:t>Unified Process</a:t>
            </a:r>
            <a:r>
              <a:rPr lang="en-CA" sz="1400" dirty="0"/>
              <a:t>: Use Cases, UML, Tractability Matrix, User Stories</a:t>
            </a:r>
          </a:p>
          <a:p>
            <a:pPr marL="92075" lvl="1" indent="-92075"/>
            <a:r>
              <a:rPr lang="en-CA" sz="1400" dirty="0"/>
              <a:t>Unified Process became the core of Agile Best Practices Guide</a:t>
            </a:r>
          </a:p>
          <a:p>
            <a:pPr marL="92075" lvl="1" indent="-92075"/>
            <a:r>
              <a:rPr lang="en-CA" sz="1400" dirty="0"/>
              <a:t>The User’s Experience of the System is the GLASS (computer, </a:t>
            </a:r>
            <a:r>
              <a:rPr lang="en-CA" sz="1400" dirty="0" err="1"/>
              <a:t>iphone</a:t>
            </a:r>
            <a:r>
              <a:rPr lang="en-CA" sz="1400" dirty="0"/>
              <a:t> Screen)</a:t>
            </a:r>
          </a:p>
          <a:p>
            <a:endParaRPr lang="en-CA" dirty="0"/>
          </a:p>
          <a:p>
            <a:endParaRPr lang="en-CA" dirty="0"/>
          </a:p>
        </p:txBody>
      </p:sp>
      <p:sp>
        <p:nvSpPr>
          <p:cNvPr id="8" name="TextBox 7">
            <a:extLst>
              <a:ext uri="{FF2B5EF4-FFF2-40B4-BE49-F238E27FC236}">
                <a16:creationId xmlns:a16="http://schemas.microsoft.com/office/drawing/2014/main" id="{76BCFA8B-676D-4E5F-92CA-2F1C0F6040F5}"/>
              </a:ext>
            </a:extLst>
          </p:cNvPr>
          <p:cNvSpPr txBox="1"/>
          <p:nvPr/>
        </p:nvSpPr>
        <p:spPr>
          <a:xfrm>
            <a:off x="703811" y="1195245"/>
            <a:ext cx="10235738" cy="369332"/>
          </a:xfrm>
          <a:prstGeom prst="rect">
            <a:avLst/>
          </a:prstGeom>
          <a:solidFill>
            <a:schemeClr val="accent1">
              <a:lumMod val="75000"/>
            </a:schemeClr>
          </a:solidFill>
        </p:spPr>
        <p:txBody>
          <a:bodyPr wrap="square">
            <a:spAutoFit/>
          </a:bodyPr>
          <a:lstStyle/>
          <a:p>
            <a:pPr algn="ctr"/>
            <a:r>
              <a:rPr lang="en-US" sz="1800" b="0" i="0" u="none" strike="noStrike" baseline="0" dirty="0">
                <a:solidFill>
                  <a:schemeClr val="bg1"/>
                </a:solidFill>
                <a:latin typeface="Arial" panose="020B0604020202020204" pitchFamily="34" charset="0"/>
              </a:rPr>
              <a:t>This course is an introduction to the principles of software quality assurance</a:t>
            </a:r>
            <a:endParaRPr lang="en-CA" dirty="0">
              <a:solidFill>
                <a:schemeClr val="bg1"/>
              </a:solidFill>
            </a:endParaRPr>
          </a:p>
        </p:txBody>
      </p:sp>
    </p:spTree>
    <p:extLst>
      <p:ext uri="{BB962C8B-B14F-4D97-AF65-F5344CB8AC3E}">
        <p14:creationId xmlns:p14="http://schemas.microsoft.com/office/powerpoint/2010/main" val="140830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C526E-9C29-4EFA-8758-CD554DA798B6}"/>
              </a:ext>
            </a:extLst>
          </p:cNvPr>
          <p:cNvPicPr>
            <a:picLocks noChangeAspect="1"/>
          </p:cNvPicPr>
          <p:nvPr/>
        </p:nvPicPr>
        <p:blipFill>
          <a:blip r:embed="rId2"/>
          <a:stretch>
            <a:fillRect/>
          </a:stretch>
        </p:blipFill>
        <p:spPr>
          <a:xfrm>
            <a:off x="1372189" y="0"/>
            <a:ext cx="9447619" cy="5038095"/>
          </a:xfrm>
          <a:prstGeom prst="rect">
            <a:avLst/>
          </a:prstGeom>
        </p:spPr>
      </p:pic>
      <p:sp>
        <p:nvSpPr>
          <p:cNvPr id="5" name="TextBox 4">
            <a:extLst>
              <a:ext uri="{FF2B5EF4-FFF2-40B4-BE49-F238E27FC236}">
                <a16:creationId xmlns:a16="http://schemas.microsoft.com/office/drawing/2014/main" id="{7ECC58AD-86DE-4FE3-AA81-D8E377B2E740}"/>
              </a:ext>
            </a:extLst>
          </p:cNvPr>
          <p:cNvSpPr txBox="1"/>
          <p:nvPr/>
        </p:nvSpPr>
        <p:spPr>
          <a:xfrm>
            <a:off x="569088" y="5007470"/>
            <a:ext cx="11053823" cy="1200329"/>
          </a:xfrm>
          <a:prstGeom prst="rect">
            <a:avLst/>
          </a:prstGeom>
          <a:solidFill>
            <a:schemeClr val="tx2">
              <a:lumMod val="50000"/>
            </a:schemeClr>
          </a:solidFill>
        </p:spPr>
        <p:txBody>
          <a:bodyPr wrap="square" rtlCol="0">
            <a:spAutoFit/>
          </a:bodyPr>
          <a:lstStyle/>
          <a:p>
            <a:r>
              <a:rPr lang="en-CA" sz="2400" dirty="0">
                <a:solidFill>
                  <a:srgbClr val="99E5F9"/>
                </a:solidFill>
                <a:latin typeface="Abadi" panose="020B0604020104020204" pitchFamily="34" charset="0"/>
              </a:rPr>
              <a:t>A product should present consistent outputs in response to specified sets of input conditions.</a:t>
            </a:r>
          </a:p>
          <a:p>
            <a:r>
              <a:rPr lang="en-CA" sz="2400" dirty="0">
                <a:solidFill>
                  <a:srgbClr val="99E5F9"/>
                </a:solidFill>
                <a:latin typeface="Abadi" panose="020B0604020104020204" pitchFamily="34" charset="0"/>
              </a:rPr>
              <a:t>What are some of the reasons why this might not occur?</a:t>
            </a:r>
          </a:p>
        </p:txBody>
      </p:sp>
      <p:sp>
        <p:nvSpPr>
          <p:cNvPr id="2" name="TextBox 1">
            <a:extLst>
              <a:ext uri="{FF2B5EF4-FFF2-40B4-BE49-F238E27FC236}">
                <a16:creationId xmlns:a16="http://schemas.microsoft.com/office/drawing/2014/main" id="{FB0F5765-0C0F-4F26-B31E-D4F07D214C4E}"/>
              </a:ext>
            </a:extLst>
          </p:cNvPr>
          <p:cNvSpPr txBox="1"/>
          <p:nvPr/>
        </p:nvSpPr>
        <p:spPr>
          <a:xfrm>
            <a:off x="706582" y="1404851"/>
            <a:ext cx="2635134" cy="923330"/>
          </a:xfrm>
          <a:prstGeom prst="rect">
            <a:avLst/>
          </a:prstGeom>
          <a:solidFill>
            <a:schemeClr val="accent1">
              <a:lumMod val="60000"/>
              <a:lumOff val="40000"/>
            </a:schemeClr>
          </a:solidFill>
        </p:spPr>
        <p:txBody>
          <a:bodyPr wrap="square" rtlCol="0">
            <a:spAutoFit/>
          </a:bodyPr>
          <a:lstStyle/>
          <a:p>
            <a:r>
              <a:rPr lang="en-CA" dirty="0"/>
              <a:t>UAX: USER EXPERIENCE AND CLIENT ACCEPTANCE TESTING</a:t>
            </a:r>
          </a:p>
        </p:txBody>
      </p:sp>
    </p:spTree>
    <p:extLst>
      <p:ext uri="{BB962C8B-B14F-4D97-AF65-F5344CB8AC3E}">
        <p14:creationId xmlns:p14="http://schemas.microsoft.com/office/powerpoint/2010/main" val="357433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06CAE-CA8A-4777-8269-18D0FC0CE9E9}"/>
              </a:ext>
            </a:extLst>
          </p:cNvPr>
          <p:cNvSpPr>
            <a:spLocks noGrp="1"/>
          </p:cNvSpPr>
          <p:nvPr>
            <p:ph type="title"/>
          </p:nvPr>
        </p:nvSpPr>
        <p:spPr>
          <a:xfrm>
            <a:off x="838200" y="2340430"/>
            <a:ext cx="4245429" cy="2206364"/>
          </a:xfrm>
        </p:spPr>
        <p:txBody>
          <a:bodyPr vert="horz" lIns="91440" tIns="45720" rIns="91440" bIns="45720" rtlCol="0" anchor="ctr">
            <a:normAutofit/>
          </a:bodyPr>
          <a:lstStyle/>
          <a:p>
            <a:r>
              <a:rPr lang="en-US" sz="3700" kern="1200">
                <a:solidFill>
                  <a:schemeClr val="tx1"/>
                </a:solidFill>
                <a:latin typeface="+mj-lt"/>
                <a:ea typeface="+mj-ea"/>
                <a:cs typeface="+mj-cs"/>
              </a:rPr>
              <a:t>Systemic interactions and the Law of Unintended Consequences:</a:t>
            </a:r>
          </a:p>
        </p:txBody>
      </p:sp>
      <p:sp>
        <p:nvSpPr>
          <p:cNvPr id="9"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C049FA9-9F46-402A-8694-BD7BD71674E8}"/>
              </a:ext>
            </a:extLst>
          </p:cNvPr>
          <p:cNvPicPr>
            <a:picLocks noChangeAspect="1"/>
          </p:cNvPicPr>
          <p:nvPr/>
        </p:nvPicPr>
        <p:blipFill>
          <a:blip r:embed="rId2"/>
          <a:stretch>
            <a:fillRect/>
          </a:stretch>
        </p:blipFill>
        <p:spPr>
          <a:xfrm>
            <a:off x="5252686" y="0"/>
            <a:ext cx="7003143" cy="3921760"/>
          </a:xfrm>
          <a:prstGeom prst="rect">
            <a:avLst/>
          </a:prstGeom>
        </p:spPr>
      </p:pic>
      <p:sp>
        <p:nvSpPr>
          <p:cNvPr id="11"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
        <p:nvSpPr>
          <p:cNvPr id="5" name="TextBox 4">
            <a:extLst>
              <a:ext uri="{FF2B5EF4-FFF2-40B4-BE49-F238E27FC236}">
                <a16:creationId xmlns:a16="http://schemas.microsoft.com/office/drawing/2014/main" id="{AADBD86A-BD34-48D1-804F-A54EF827C4DB}"/>
              </a:ext>
            </a:extLst>
          </p:cNvPr>
          <p:cNvSpPr txBox="1"/>
          <p:nvPr/>
        </p:nvSpPr>
        <p:spPr>
          <a:xfrm>
            <a:off x="601884" y="4907666"/>
            <a:ext cx="10988232" cy="1754326"/>
          </a:xfrm>
          <a:prstGeom prst="rect">
            <a:avLst/>
          </a:prstGeom>
          <a:noFill/>
        </p:spPr>
        <p:txBody>
          <a:bodyPr wrap="square" rtlCol="0">
            <a:spAutoFit/>
          </a:bodyPr>
          <a:lstStyle/>
          <a:p>
            <a:r>
              <a:rPr lang="en-CA" sz="3600" dirty="0">
                <a:latin typeface="Aharoni" panose="02010803020104030203" pitchFamily="2" charset="-79"/>
                <a:cs typeface="Aharoni" panose="02010803020104030203" pitchFamily="2" charset="-79"/>
              </a:rPr>
              <a:t>Whose fault is it if an Operating System patch causes your Product to fail or deliver inconsistent results?</a:t>
            </a:r>
          </a:p>
        </p:txBody>
      </p:sp>
    </p:spTree>
    <p:extLst>
      <p:ext uri="{BB962C8B-B14F-4D97-AF65-F5344CB8AC3E}">
        <p14:creationId xmlns:p14="http://schemas.microsoft.com/office/powerpoint/2010/main" val="4268521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23475F-6218-4DAF-9EDF-025BBF89F55B}"/>
              </a:ext>
            </a:extLst>
          </p:cNvPr>
          <p:cNvPicPr>
            <a:picLocks noChangeAspect="1"/>
          </p:cNvPicPr>
          <p:nvPr/>
        </p:nvPicPr>
        <p:blipFill rotWithShape="1">
          <a:blip r:embed="rId2">
            <a:alphaModFix amt="50000"/>
          </a:blip>
          <a:srcRect t="19911" b="14491"/>
          <a:stretch/>
        </p:blipFill>
        <p:spPr>
          <a:xfrm>
            <a:off x="20" y="1"/>
            <a:ext cx="12191980" cy="6857999"/>
          </a:xfrm>
          <a:prstGeom prst="rect">
            <a:avLst/>
          </a:prstGeom>
        </p:spPr>
      </p:pic>
      <p:sp>
        <p:nvSpPr>
          <p:cNvPr id="2" name="Title 1">
            <a:extLst>
              <a:ext uri="{FF2B5EF4-FFF2-40B4-BE49-F238E27FC236}">
                <a16:creationId xmlns:a16="http://schemas.microsoft.com/office/drawing/2014/main" id="{150DE0A8-1300-4D6D-BAEE-DAE7E373149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Performance Issues:</a:t>
            </a:r>
          </a:p>
        </p:txBody>
      </p:sp>
      <p:sp>
        <p:nvSpPr>
          <p:cNvPr id="3" name="TextBox 2">
            <a:extLst>
              <a:ext uri="{FF2B5EF4-FFF2-40B4-BE49-F238E27FC236}">
                <a16:creationId xmlns:a16="http://schemas.microsoft.com/office/drawing/2014/main" id="{94689F84-C7A9-4391-86D4-98C7252C7C72}"/>
              </a:ext>
            </a:extLst>
          </p:cNvPr>
          <p:cNvSpPr txBox="1"/>
          <p:nvPr/>
        </p:nvSpPr>
        <p:spPr>
          <a:xfrm>
            <a:off x="6999315" y="133004"/>
            <a:ext cx="4921135" cy="3046988"/>
          </a:xfrm>
          <a:prstGeom prst="rect">
            <a:avLst/>
          </a:prstGeom>
          <a:solidFill>
            <a:schemeClr val="tx1">
              <a:lumMod val="95000"/>
            </a:schemeClr>
          </a:solidFill>
        </p:spPr>
        <p:txBody>
          <a:bodyPr wrap="square" rtlCol="0">
            <a:spAutoFit/>
          </a:bodyPr>
          <a:lstStyle/>
          <a:p>
            <a:r>
              <a:rPr lang="en-CA" sz="2400" dirty="0">
                <a:solidFill>
                  <a:schemeClr val="bg1"/>
                </a:solidFill>
                <a:latin typeface="Bahnschrift" panose="020B0502040204020203" pitchFamily="34" charset="0"/>
              </a:rPr>
              <a:t>OPERATING SYSTEM LEVEL AND SERVICE PACK</a:t>
            </a:r>
          </a:p>
          <a:p>
            <a:r>
              <a:rPr lang="en-CA" sz="2400" dirty="0">
                <a:solidFill>
                  <a:schemeClr val="bg1"/>
                </a:solidFill>
                <a:latin typeface="Bahnschrift" panose="020B0502040204020203" pitchFamily="34" charset="0"/>
              </a:rPr>
              <a:t>DATABASE VERSION AND SERVICE PACK</a:t>
            </a:r>
          </a:p>
          <a:p>
            <a:r>
              <a:rPr lang="en-CA" sz="2400" dirty="0">
                <a:solidFill>
                  <a:schemeClr val="bg1"/>
                </a:solidFill>
                <a:latin typeface="Bahnschrift" panose="020B0502040204020203" pitchFamily="34" charset="0"/>
              </a:rPr>
              <a:t>NETWORK / TUNING: MUST HANDLE BANDWIDTH AND CAPACITY</a:t>
            </a:r>
          </a:p>
          <a:p>
            <a:r>
              <a:rPr lang="en-CA" sz="2400" dirty="0">
                <a:solidFill>
                  <a:schemeClr val="bg1"/>
                </a:solidFill>
                <a:latin typeface="Bahnschrift" panose="020B0502040204020203" pitchFamily="34" charset="0"/>
              </a:rPr>
              <a:t>THE HARDWARE / CPU, MEMORY</a:t>
            </a:r>
          </a:p>
        </p:txBody>
      </p:sp>
    </p:spTree>
    <p:extLst>
      <p:ext uri="{BB962C8B-B14F-4D97-AF65-F5344CB8AC3E}">
        <p14:creationId xmlns:p14="http://schemas.microsoft.com/office/powerpoint/2010/main" val="329315254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DE441-FD8F-4351-90AA-79FEA80E1166}"/>
              </a:ext>
            </a:extLst>
          </p:cNvPr>
          <p:cNvSpPr>
            <a:spLocks noGrp="1"/>
          </p:cNvSpPr>
          <p:nvPr>
            <p:ph type="title"/>
          </p:nvPr>
        </p:nvSpPr>
        <p:spPr>
          <a:xfrm>
            <a:off x="838200" y="365125"/>
            <a:ext cx="10515600" cy="1569066"/>
          </a:xfrm>
          <a:solidFill>
            <a:schemeClr val="accent1">
              <a:lumMod val="20000"/>
              <a:lumOff val="80000"/>
            </a:schemeClr>
          </a:solidFill>
        </p:spPr>
        <p:txBody>
          <a:bodyPr>
            <a:normAutofit fontScale="90000"/>
          </a:bodyPr>
          <a:lstStyle/>
          <a:p>
            <a:r>
              <a:rPr lang="en-CA" dirty="0"/>
              <a:t>Develop the mental framework within which to trace all the execution paths in your Product back to the systemic interactions that gave rise to it.</a:t>
            </a:r>
          </a:p>
        </p:txBody>
      </p:sp>
      <p:pic>
        <p:nvPicPr>
          <p:cNvPr id="4" name="Picture 3">
            <a:extLst>
              <a:ext uri="{FF2B5EF4-FFF2-40B4-BE49-F238E27FC236}">
                <a16:creationId xmlns:a16="http://schemas.microsoft.com/office/drawing/2014/main" id="{6B52938A-8CAA-47C2-8A64-1901971D4D5E}"/>
              </a:ext>
            </a:extLst>
          </p:cNvPr>
          <p:cNvPicPr>
            <a:picLocks noChangeAspect="1"/>
          </p:cNvPicPr>
          <p:nvPr/>
        </p:nvPicPr>
        <p:blipFill>
          <a:blip r:embed="rId2"/>
          <a:stretch>
            <a:fillRect/>
          </a:stretch>
        </p:blipFill>
        <p:spPr>
          <a:xfrm>
            <a:off x="838200" y="1934191"/>
            <a:ext cx="9333333" cy="4923809"/>
          </a:xfrm>
          <a:prstGeom prst="rect">
            <a:avLst/>
          </a:prstGeom>
        </p:spPr>
      </p:pic>
    </p:spTree>
    <p:extLst>
      <p:ext uri="{BB962C8B-B14F-4D97-AF65-F5344CB8AC3E}">
        <p14:creationId xmlns:p14="http://schemas.microsoft.com/office/powerpoint/2010/main" val="107776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A232-591F-443E-AFD5-2AEE19C13193}"/>
              </a:ext>
            </a:extLst>
          </p:cNvPr>
          <p:cNvSpPr>
            <a:spLocks noGrp="1"/>
          </p:cNvSpPr>
          <p:nvPr>
            <p:ph type="title"/>
          </p:nvPr>
        </p:nvSpPr>
        <p:spPr>
          <a:xfrm>
            <a:off x="838200" y="365126"/>
            <a:ext cx="10515600" cy="1073150"/>
          </a:xfrm>
          <a:solidFill>
            <a:schemeClr val="accent2">
              <a:lumMod val="20000"/>
              <a:lumOff val="80000"/>
            </a:schemeClr>
          </a:solidFill>
        </p:spPr>
        <p:txBody>
          <a:bodyPr/>
          <a:lstStyle/>
          <a:p>
            <a:r>
              <a:rPr lang="en-CA" dirty="0"/>
              <a:t>The creation and documenting of BUGS</a:t>
            </a:r>
          </a:p>
        </p:txBody>
      </p:sp>
      <p:pic>
        <p:nvPicPr>
          <p:cNvPr id="4" name="Picture 3">
            <a:extLst>
              <a:ext uri="{FF2B5EF4-FFF2-40B4-BE49-F238E27FC236}">
                <a16:creationId xmlns:a16="http://schemas.microsoft.com/office/drawing/2014/main" id="{6F4EAC63-432A-446D-AB77-2B6A9ED787CB}"/>
              </a:ext>
            </a:extLst>
          </p:cNvPr>
          <p:cNvPicPr>
            <a:picLocks noChangeAspect="1"/>
          </p:cNvPicPr>
          <p:nvPr/>
        </p:nvPicPr>
        <p:blipFill>
          <a:blip r:embed="rId2"/>
          <a:stretch>
            <a:fillRect/>
          </a:stretch>
        </p:blipFill>
        <p:spPr>
          <a:xfrm>
            <a:off x="838200" y="1438276"/>
            <a:ext cx="10515600" cy="5401339"/>
          </a:xfrm>
          <a:prstGeom prst="rect">
            <a:avLst/>
          </a:prstGeom>
        </p:spPr>
      </p:pic>
    </p:spTree>
    <p:extLst>
      <p:ext uri="{BB962C8B-B14F-4D97-AF65-F5344CB8AC3E}">
        <p14:creationId xmlns:p14="http://schemas.microsoft.com/office/powerpoint/2010/main" val="243717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3512-E252-46F7-8BBB-4B2CF88114ED}"/>
              </a:ext>
            </a:extLst>
          </p:cNvPr>
          <p:cNvSpPr>
            <a:spLocks noGrp="1"/>
          </p:cNvSpPr>
          <p:nvPr>
            <p:ph type="title"/>
          </p:nvPr>
        </p:nvSpPr>
        <p:spPr>
          <a:xfrm>
            <a:off x="838200" y="365126"/>
            <a:ext cx="5340605" cy="1146176"/>
          </a:xfrm>
        </p:spPr>
        <p:txBody>
          <a:bodyPr>
            <a:normAutofit/>
          </a:bodyPr>
          <a:lstStyle/>
          <a:p>
            <a:r>
              <a:rPr lang="en-CA" sz="3700"/>
              <a:t>You can’t test your way out of a bad product design</a:t>
            </a:r>
          </a:p>
        </p:txBody>
      </p:sp>
      <p:sp>
        <p:nvSpPr>
          <p:cNvPr id="9" name="Freeform: Shape 8">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E388E54-C269-4396-9A6F-EFAB39FE5D9B}"/>
              </a:ext>
            </a:extLst>
          </p:cNvPr>
          <p:cNvSpPr>
            <a:spLocks noGrp="1"/>
          </p:cNvSpPr>
          <p:nvPr>
            <p:ph idx="1"/>
          </p:nvPr>
        </p:nvSpPr>
        <p:spPr>
          <a:xfrm>
            <a:off x="207818" y="1876430"/>
            <a:ext cx="4233553" cy="4748814"/>
          </a:xfrm>
        </p:spPr>
        <p:txBody>
          <a:bodyPr anchor="ctr">
            <a:noAutofit/>
          </a:bodyPr>
          <a:lstStyle/>
          <a:p>
            <a:r>
              <a:rPr lang="en-CA" sz="3600" dirty="0">
                <a:solidFill>
                  <a:srgbClr val="FFFFFF"/>
                </a:solidFill>
              </a:rPr>
              <a:t>Software Quality Assurance sits on top of a Product Development Stack that starts with a DESIGN and TEST CASE driven Software Architecture</a:t>
            </a:r>
          </a:p>
        </p:txBody>
      </p:sp>
      <p:pic>
        <p:nvPicPr>
          <p:cNvPr id="4" name="Picture 3">
            <a:extLst>
              <a:ext uri="{FF2B5EF4-FFF2-40B4-BE49-F238E27FC236}">
                <a16:creationId xmlns:a16="http://schemas.microsoft.com/office/drawing/2014/main" id="{2D675B3E-6CD4-4EB1-8AA7-E11D43F49CA1}"/>
              </a:ext>
            </a:extLst>
          </p:cNvPr>
          <p:cNvPicPr>
            <a:picLocks noChangeAspect="1"/>
          </p:cNvPicPr>
          <p:nvPr/>
        </p:nvPicPr>
        <p:blipFill>
          <a:blip r:embed="rId2"/>
          <a:stretch>
            <a:fillRect/>
          </a:stretch>
        </p:blipFill>
        <p:spPr>
          <a:xfrm>
            <a:off x="6183088" y="2604521"/>
            <a:ext cx="5170711" cy="3141206"/>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1617541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FCDA-C723-4D8F-9094-57E16853DECC}"/>
              </a:ext>
            </a:extLst>
          </p:cNvPr>
          <p:cNvSpPr>
            <a:spLocks noGrp="1"/>
          </p:cNvSpPr>
          <p:nvPr>
            <p:ph type="title"/>
          </p:nvPr>
        </p:nvSpPr>
        <p:spPr>
          <a:xfrm>
            <a:off x="357448" y="557571"/>
            <a:ext cx="2947728" cy="5742857"/>
          </a:xfrm>
          <a:solidFill>
            <a:srgbClr val="C92034"/>
          </a:solidFill>
        </p:spPr>
        <p:txBody>
          <a:bodyPr>
            <a:normAutofit/>
          </a:bodyPr>
          <a:lstStyle/>
          <a:p>
            <a:r>
              <a:rPr lang="en-CA" sz="3600" dirty="0">
                <a:solidFill>
                  <a:srgbClr val="FFFFFF"/>
                </a:solidFill>
                <a:latin typeface="Abadi" panose="020B0604020104020204" pitchFamily="34" charset="0"/>
              </a:rPr>
              <a:t>Decide to be the premier expert in your organization on how the application works and is used by customers</a:t>
            </a:r>
          </a:p>
        </p:txBody>
      </p:sp>
      <p:pic>
        <p:nvPicPr>
          <p:cNvPr id="4" name="Picture 3">
            <a:extLst>
              <a:ext uri="{FF2B5EF4-FFF2-40B4-BE49-F238E27FC236}">
                <a16:creationId xmlns:a16="http://schemas.microsoft.com/office/drawing/2014/main" id="{64A99746-EF27-4F04-B825-2373517603C5}"/>
              </a:ext>
            </a:extLst>
          </p:cNvPr>
          <p:cNvPicPr>
            <a:picLocks noChangeAspect="1"/>
          </p:cNvPicPr>
          <p:nvPr/>
        </p:nvPicPr>
        <p:blipFill>
          <a:blip r:embed="rId2"/>
          <a:stretch>
            <a:fillRect/>
          </a:stretch>
        </p:blipFill>
        <p:spPr>
          <a:xfrm>
            <a:off x="3313056" y="557571"/>
            <a:ext cx="8371428" cy="5742857"/>
          </a:xfrm>
          <a:prstGeom prst="rect">
            <a:avLst/>
          </a:prstGeom>
        </p:spPr>
      </p:pic>
      <p:sp>
        <p:nvSpPr>
          <p:cNvPr id="3" name="TextBox 2">
            <a:extLst>
              <a:ext uri="{FF2B5EF4-FFF2-40B4-BE49-F238E27FC236}">
                <a16:creationId xmlns:a16="http://schemas.microsoft.com/office/drawing/2014/main" id="{01112DB6-9D55-43CF-AEF4-C5D13BE22527}"/>
              </a:ext>
            </a:extLst>
          </p:cNvPr>
          <p:cNvSpPr txBox="1"/>
          <p:nvPr/>
        </p:nvSpPr>
        <p:spPr>
          <a:xfrm>
            <a:off x="7913716" y="133004"/>
            <a:ext cx="3391593" cy="369332"/>
          </a:xfrm>
          <a:prstGeom prst="rect">
            <a:avLst/>
          </a:prstGeom>
          <a:solidFill>
            <a:schemeClr val="tx2">
              <a:lumMod val="40000"/>
              <a:lumOff val="60000"/>
            </a:schemeClr>
          </a:solidFill>
        </p:spPr>
        <p:txBody>
          <a:bodyPr wrap="square" rtlCol="0">
            <a:spAutoFit/>
          </a:bodyPr>
          <a:lstStyle/>
          <a:p>
            <a:pPr algn="r"/>
            <a:r>
              <a:rPr lang="en-CA" dirty="0"/>
              <a:t>PROFESSIONAL DEVELOPMENT</a:t>
            </a:r>
          </a:p>
        </p:txBody>
      </p:sp>
    </p:spTree>
    <p:extLst>
      <p:ext uri="{BB962C8B-B14F-4D97-AF65-F5344CB8AC3E}">
        <p14:creationId xmlns:p14="http://schemas.microsoft.com/office/powerpoint/2010/main" val="45898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rawing of a cartoon character&#10;&#10;Description automatically generated">
            <a:extLst>
              <a:ext uri="{FF2B5EF4-FFF2-40B4-BE49-F238E27FC236}">
                <a16:creationId xmlns:a16="http://schemas.microsoft.com/office/drawing/2014/main" id="{8D63DD4E-EFF9-41C4-B6BB-15213C03CB53}"/>
              </a:ext>
            </a:extLst>
          </p:cNvPr>
          <p:cNvPicPr>
            <a:picLocks noChangeAspect="1"/>
          </p:cNvPicPr>
          <p:nvPr/>
        </p:nvPicPr>
        <p:blipFill>
          <a:blip r:embed="rId2"/>
          <a:stretch>
            <a:fillRect/>
          </a:stretch>
        </p:blipFill>
        <p:spPr>
          <a:xfrm>
            <a:off x="687199" y="643467"/>
            <a:ext cx="1081760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619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6741-0C1B-4574-B6E7-15DC0B672E96}"/>
              </a:ext>
            </a:extLst>
          </p:cNvPr>
          <p:cNvSpPr>
            <a:spLocks noGrp="1"/>
          </p:cNvSpPr>
          <p:nvPr>
            <p:ph type="title"/>
          </p:nvPr>
        </p:nvSpPr>
        <p:spPr>
          <a:solidFill>
            <a:schemeClr val="accent1">
              <a:lumMod val="20000"/>
              <a:lumOff val="80000"/>
            </a:schemeClr>
          </a:solidFill>
        </p:spPr>
        <p:txBody>
          <a:bodyPr/>
          <a:lstStyle/>
          <a:p>
            <a:r>
              <a:rPr lang="en-US" dirty="0"/>
              <a:t>The two purposes of writing software tests</a:t>
            </a:r>
            <a:endParaRPr lang="en-CA" dirty="0"/>
          </a:p>
        </p:txBody>
      </p:sp>
      <p:sp>
        <p:nvSpPr>
          <p:cNvPr id="3" name="Content Placeholder 2">
            <a:extLst>
              <a:ext uri="{FF2B5EF4-FFF2-40B4-BE49-F238E27FC236}">
                <a16:creationId xmlns:a16="http://schemas.microsoft.com/office/drawing/2014/main" id="{AA80DCB9-F794-440B-A32A-437087A1CBE2}"/>
              </a:ext>
            </a:extLst>
          </p:cNvPr>
          <p:cNvSpPr>
            <a:spLocks noGrp="1"/>
          </p:cNvSpPr>
          <p:nvPr>
            <p:ph idx="1"/>
          </p:nvPr>
        </p:nvSpPr>
        <p:spPr>
          <a:xfrm>
            <a:off x="838200" y="1690688"/>
            <a:ext cx="10515600" cy="4351338"/>
          </a:xfrm>
          <a:solidFill>
            <a:schemeClr val="accent2">
              <a:lumMod val="40000"/>
              <a:lumOff val="60000"/>
            </a:schemeClr>
          </a:solidFill>
        </p:spPr>
        <p:txBody>
          <a:bodyPr>
            <a:normAutofit fontScale="55000" lnSpcReduction="20000"/>
          </a:bodyPr>
          <a:lstStyle/>
          <a:p>
            <a:r>
              <a:rPr lang="en-CA" sz="8800" dirty="0">
                <a:solidFill>
                  <a:srgbClr val="0070C0"/>
                </a:solidFill>
              </a:rPr>
              <a:t>Specification of what the product will deliver</a:t>
            </a:r>
          </a:p>
          <a:p>
            <a:r>
              <a:rPr lang="en-CA" sz="8800" dirty="0">
                <a:solidFill>
                  <a:srgbClr val="FF0000"/>
                </a:solidFill>
              </a:rPr>
              <a:t>Validation of the design</a:t>
            </a:r>
          </a:p>
          <a:p>
            <a:r>
              <a:rPr lang="en-CA" sz="8800" dirty="0">
                <a:solidFill>
                  <a:schemeClr val="bg2">
                    <a:lumMod val="25000"/>
                  </a:schemeClr>
                </a:solidFill>
              </a:rPr>
              <a:t>Think about your TESTS first and your CODE second</a:t>
            </a:r>
          </a:p>
          <a:p>
            <a:r>
              <a:rPr lang="en-CA" sz="8800" dirty="0">
                <a:solidFill>
                  <a:srgbClr val="002060"/>
                </a:solidFill>
              </a:rPr>
              <a:t>The process leads the work, not the work leading the process</a:t>
            </a:r>
          </a:p>
        </p:txBody>
      </p:sp>
    </p:spTree>
    <p:extLst>
      <p:ext uri="{BB962C8B-B14F-4D97-AF65-F5344CB8AC3E}">
        <p14:creationId xmlns:p14="http://schemas.microsoft.com/office/powerpoint/2010/main" val="258223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2212-17B9-4936-80F1-B7DD7723493F}"/>
              </a:ext>
            </a:extLst>
          </p:cNvPr>
          <p:cNvSpPr>
            <a:spLocks noGrp="1"/>
          </p:cNvSpPr>
          <p:nvPr>
            <p:ph type="title"/>
          </p:nvPr>
        </p:nvSpPr>
        <p:spPr>
          <a:xfrm>
            <a:off x="838200" y="365125"/>
            <a:ext cx="10515600" cy="890097"/>
          </a:xfrm>
          <a:solidFill>
            <a:schemeClr val="tx2">
              <a:lumMod val="20000"/>
              <a:lumOff val="80000"/>
              <a:alpha val="68000"/>
            </a:schemeClr>
          </a:solidFill>
        </p:spPr>
        <p:txBody>
          <a:bodyPr/>
          <a:lstStyle/>
          <a:p>
            <a:r>
              <a:rPr lang="en-US" dirty="0"/>
              <a:t>What if we learn so far?</a:t>
            </a:r>
            <a:endParaRPr lang="en-CA" dirty="0"/>
          </a:p>
        </p:txBody>
      </p:sp>
      <p:sp>
        <p:nvSpPr>
          <p:cNvPr id="3" name="Content Placeholder 2">
            <a:extLst>
              <a:ext uri="{FF2B5EF4-FFF2-40B4-BE49-F238E27FC236}">
                <a16:creationId xmlns:a16="http://schemas.microsoft.com/office/drawing/2014/main" id="{9BC19823-43D2-4B7C-9066-280E2E7A2E02}"/>
              </a:ext>
            </a:extLst>
          </p:cNvPr>
          <p:cNvSpPr>
            <a:spLocks noGrp="1"/>
          </p:cNvSpPr>
          <p:nvPr>
            <p:ph idx="1"/>
          </p:nvPr>
        </p:nvSpPr>
        <p:spPr>
          <a:xfrm>
            <a:off x="838200" y="1362075"/>
            <a:ext cx="10515600" cy="4586288"/>
          </a:xfrm>
          <a:solidFill>
            <a:schemeClr val="tx2">
              <a:lumMod val="40000"/>
              <a:lumOff val="60000"/>
              <a:alpha val="62000"/>
            </a:schemeClr>
          </a:solidFill>
        </p:spPr>
        <p:txBody>
          <a:bodyPr>
            <a:normAutofit fontScale="85000" lnSpcReduction="20000"/>
          </a:bodyPr>
          <a:lstStyle/>
          <a:p>
            <a:r>
              <a:rPr lang="en-US" dirty="0"/>
              <a:t>Let's take a few minutes to review some of the core concepts we've studied up till now:</a:t>
            </a:r>
          </a:p>
          <a:p>
            <a:endParaRPr lang="en-US" dirty="0"/>
          </a:p>
          <a:p>
            <a:r>
              <a:rPr lang="en-US" dirty="0"/>
              <a:t>Testing is something that happens at the very start of the software application development process. This is supported by using a </a:t>
            </a:r>
            <a:r>
              <a:rPr lang="en-US" dirty="0" err="1"/>
              <a:t>rigourous</a:t>
            </a:r>
            <a:r>
              <a:rPr lang="en-US" dirty="0"/>
              <a:t> academically structured development methodology such as unified process.</a:t>
            </a:r>
          </a:p>
          <a:p>
            <a:endParaRPr lang="en-US" dirty="0"/>
          </a:p>
          <a:p>
            <a:r>
              <a:rPr lang="en-US" dirty="0"/>
              <a:t>We need to write our application to be testable.</a:t>
            </a:r>
          </a:p>
          <a:p>
            <a:endParaRPr lang="en-US" dirty="0"/>
          </a:p>
          <a:p>
            <a:r>
              <a:rPr lang="en-US" dirty="0"/>
              <a:t>We need to write our methods to easily comply with the testing requirements that we specified in our state table. Methods must have well-defined input expectations and create returns that are clear and unambiguous.  If we do not have this in place there is no possible way we can write code test to test our methods.</a:t>
            </a:r>
            <a:endParaRPr lang="en-CA" dirty="0"/>
          </a:p>
        </p:txBody>
      </p:sp>
    </p:spTree>
    <p:extLst>
      <p:ext uri="{BB962C8B-B14F-4D97-AF65-F5344CB8AC3E}">
        <p14:creationId xmlns:p14="http://schemas.microsoft.com/office/powerpoint/2010/main" val="209928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561C-AE82-4F4D-946E-E5080BC5A7A7}"/>
              </a:ext>
            </a:extLst>
          </p:cNvPr>
          <p:cNvSpPr>
            <a:spLocks noGrp="1"/>
          </p:cNvSpPr>
          <p:nvPr>
            <p:ph type="title"/>
          </p:nvPr>
        </p:nvSpPr>
        <p:spPr>
          <a:xfrm>
            <a:off x="838200" y="365126"/>
            <a:ext cx="10515600" cy="906722"/>
          </a:xfrm>
          <a:solidFill>
            <a:schemeClr val="accent4"/>
          </a:solidFill>
        </p:spPr>
        <p:txBody>
          <a:bodyPr>
            <a:normAutofit/>
          </a:bodyPr>
          <a:lstStyle/>
          <a:p>
            <a:r>
              <a:rPr lang="en-CA" sz="4800" b="0" i="0" u="none" strike="noStrike" baseline="0" dirty="0">
                <a:latin typeface="Arial" panose="020B0604020202020204" pitchFamily="34" charset="0"/>
              </a:rPr>
              <a:t>software quality attributes.</a:t>
            </a:r>
            <a:endParaRPr lang="en-CA" sz="4800" dirty="0"/>
          </a:p>
        </p:txBody>
      </p:sp>
      <p:sp>
        <p:nvSpPr>
          <p:cNvPr id="3" name="Content Placeholder 2">
            <a:extLst>
              <a:ext uri="{FF2B5EF4-FFF2-40B4-BE49-F238E27FC236}">
                <a16:creationId xmlns:a16="http://schemas.microsoft.com/office/drawing/2014/main" id="{4B4B50FB-CA7C-485F-972B-BDC3A9376D35}"/>
              </a:ext>
            </a:extLst>
          </p:cNvPr>
          <p:cNvSpPr>
            <a:spLocks noGrp="1"/>
          </p:cNvSpPr>
          <p:nvPr>
            <p:ph idx="1"/>
          </p:nvPr>
        </p:nvSpPr>
        <p:spPr>
          <a:xfrm>
            <a:off x="838200" y="1434927"/>
            <a:ext cx="10515600" cy="4351338"/>
          </a:xfrm>
        </p:spPr>
        <p:txBody>
          <a:bodyPr/>
          <a:lstStyle/>
          <a:p>
            <a:endParaRPr lang="en-CA" dirty="0"/>
          </a:p>
        </p:txBody>
      </p:sp>
    </p:spTree>
    <p:extLst>
      <p:ext uri="{BB962C8B-B14F-4D97-AF65-F5344CB8AC3E}">
        <p14:creationId xmlns:p14="http://schemas.microsoft.com/office/powerpoint/2010/main" val="2036585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3900-D16D-4408-8B6F-A96C4BAA74A2}"/>
              </a:ext>
            </a:extLst>
          </p:cNvPr>
          <p:cNvSpPr>
            <a:spLocks noGrp="1"/>
          </p:cNvSpPr>
          <p:nvPr>
            <p:ph type="title"/>
          </p:nvPr>
        </p:nvSpPr>
        <p:spPr>
          <a:xfrm>
            <a:off x="838200" y="279400"/>
            <a:ext cx="10515600" cy="1701800"/>
          </a:xfrm>
          <a:solidFill>
            <a:schemeClr val="accent2">
              <a:lumMod val="40000"/>
              <a:lumOff val="60000"/>
            </a:schemeClr>
          </a:solidFill>
        </p:spPr>
        <p:txBody>
          <a:bodyPr>
            <a:normAutofit fontScale="90000"/>
          </a:bodyPr>
          <a:lstStyle/>
          <a:p>
            <a:r>
              <a:rPr lang="en-US" dirty="0"/>
              <a:t>Bake the strong quality design into the application right from the beginning from the conception phase before you write a single line of code.</a:t>
            </a:r>
            <a:endParaRPr lang="en-CA" dirty="0"/>
          </a:p>
        </p:txBody>
      </p:sp>
      <p:sp>
        <p:nvSpPr>
          <p:cNvPr id="3" name="Content Placeholder 2">
            <a:extLst>
              <a:ext uri="{FF2B5EF4-FFF2-40B4-BE49-F238E27FC236}">
                <a16:creationId xmlns:a16="http://schemas.microsoft.com/office/drawing/2014/main" id="{9C2C8ED6-A76E-4386-8085-9C8386D0F1B7}"/>
              </a:ext>
            </a:extLst>
          </p:cNvPr>
          <p:cNvSpPr>
            <a:spLocks noGrp="1"/>
          </p:cNvSpPr>
          <p:nvPr>
            <p:ph idx="1"/>
          </p:nvPr>
        </p:nvSpPr>
        <p:spPr>
          <a:xfrm>
            <a:off x="838200" y="1981200"/>
            <a:ext cx="10515600" cy="4195763"/>
          </a:xfrm>
          <a:solidFill>
            <a:schemeClr val="accent2">
              <a:lumMod val="40000"/>
              <a:lumOff val="60000"/>
            </a:schemeClr>
          </a:solidFill>
        </p:spPr>
        <p:txBody>
          <a:bodyPr>
            <a:normAutofit fontScale="70000" lnSpcReduction="20000"/>
          </a:bodyPr>
          <a:lstStyle/>
          <a:p>
            <a:r>
              <a:rPr lang="en-US" dirty="0"/>
              <a:t>You know that you need to have a traceability matrix so why not write it before you start coding let the design drive the code not the other way around (which is the way most programmers do it).</a:t>
            </a:r>
          </a:p>
          <a:p>
            <a:endParaRPr lang="en-US" dirty="0"/>
          </a:p>
          <a:p>
            <a:r>
              <a:rPr lang="en-US" dirty="0"/>
              <a:t>Use the diagramming methods of </a:t>
            </a:r>
            <a:r>
              <a:rPr lang="en-US" dirty="0">
                <a:highlight>
                  <a:srgbClr val="FFFF00"/>
                </a:highlight>
              </a:rPr>
              <a:t>unified modelling language </a:t>
            </a:r>
            <a:r>
              <a:rPr lang="en-US" dirty="0"/>
              <a:t>to visualize how data will flow around your application before you start writing code. (Object Management Group UML Certification Exam: </a:t>
            </a:r>
            <a:r>
              <a:rPr lang="en-US" dirty="0">
                <a:hlinkClick r:id="rId2"/>
              </a:rPr>
              <a:t>https://utp.omg.org/ocup-2/index.htm</a:t>
            </a:r>
            <a:r>
              <a:rPr lang="en-US" dirty="0"/>
              <a:t> )</a:t>
            </a:r>
          </a:p>
          <a:p>
            <a:endParaRPr lang="en-US" dirty="0"/>
          </a:p>
          <a:p>
            <a:r>
              <a:rPr lang="en-US" dirty="0"/>
              <a:t>Use an </a:t>
            </a:r>
            <a:r>
              <a:rPr lang="en-US" dirty="0">
                <a:highlight>
                  <a:srgbClr val="FFFF00"/>
                </a:highlight>
              </a:rPr>
              <a:t>object interaction diagram </a:t>
            </a:r>
            <a:r>
              <a:rPr lang="en-US" dirty="0"/>
              <a:t>to design how methods will communicate between objects.</a:t>
            </a:r>
          </a:p>
          <a:p>
            <a:endParaRPr lang="en-US" dirty="0"/>
          </a:p>
          <a:p>
            <a:r>
              <a:rPr lang="en-US" dirty="0"/>
              <a:t>A great tester starts by being a </a:t>
            </a:r>
            <a:r>
              <a:rPr lang="en-US" b="1" dirty="0">
                <a:solidFill>
                  <a:srgbClr val="002060"/>
                </a:solidFill>
              </a:rPr>
              <a:t>great application architect</a:t>
            </a:r>
            <a:r>
              <a:rPr lang="en-US" dirty="0"/>
              <a:t>.</a:t>
            </a:r>
          </a:p>
          <a:p>
            <a:r>
              <a:rPr lang="en-US" dirty="0"/>
              <a:t>To be a great tester: You must know every aspect of the application design, and the toolchain that the application is running in.</a:t>
            </a:r>
            <a:endParaRPr lang="en-CA" dirty="0"/>
          </a:p>
        </p:txBody>
      </p:sp>
    </p:spTree>
    <p:extLst>
      <p:ext uri="{BB962C8B-B14F-4D97-AF65-F5344CB8AC3E}">
        <p14:creationId xmlns:p14="http://schemas.microsoft.com/office/powerpoint/2010/main" val="1281023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880B-2033-4E20-928C-EBC64F024F82}"/>
              </a:ext>
            </a:extLst>
          </p:cNvPr>
          <p:cNvSpPr>
            <a:spLocks noGrp="1"/>
          </p:cNvSpPr>
          <p:nvPr>
            <p:ph type="title"/>
          </p:nvPr>
        </p:nvSpPr>
        <p:spPr>
          <a:xfrm>
            <a:off x="838200" y="270481"/>
            <a:ext cx="10515600" cy="1325563"/>
          </a:xfrm>
          <a:solidFill>
            <a:schemeClr val="accent1">
              <a:lumMod val="20000"/>
              <a:lumOff val="80000"/>
            </a:schemeClr>
          </a:solidFill>
        </p:spPr>
        <p:txBody>
          <a:bodyPr/>
          <a:lstStyle/>
          <a:p>
            <a:r>
              <a:rPr lang="en-CA" dirty="0"/>
              <a:t>What are the categories / kinds of software defects</a:t>
            </a:r>
          </a:p>
        </p:txBody>
      </p:sp>
      <p:sp>
        <p:nvSpPr>
          <p:cNvPr id="4" name="Oval 3">
            <a:extLst>
              <a:ext uri="{FF2B5EF4-FFF2-40B4-BE49-F238E27FC236}">
                <a16:creationId xmlns:a16="http://schemas.microsoft.com/office/drawing/2014/main" id="{D09F74C0-B86C-4F4D-9B35-DB013627ECE6}"/>
              </a:ext>
            </a:extLst>
          </p:cNvPr>
          <p:cNvSpPr/>
          <p:nvPr/>
        </p:nvSpPr>
        <p:spPr>
          <a:xfrm>
            <a:off x="565266" y="2011681"/>
            <a:ext cx="3524596" cy="33915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Methods not communicating property: </a:t>
            </a:r>
          </a:p>
          <a:p>
            <a:pPr algn="ctr"/>
            <a:r>
              <a:rPr lang="en-CA" dirty="0"/>
              <a:t>Fix: Object Interaction Diagrams</a:t>
            </a:r>
          </a:p>
        </p:txBody>
      </p:sp>
      <p:sp>
        <p:nvSpPr>
          <p:cNvPr id="5" name="Oval 4">
            <a:extLst>
              <a:ext uri="{FF2B5EF4-FFF2-40B4-BE49-F238E27FC236}">
                <a16:creationId xmlns:a16="http://schemas.microsoft.com/office/drawing/2014/main" id="{9B58D99E-5539-4F6A-A64A-3B2FD55ED26F}"/>
              </a:ext>
            </a:extLst>
          </p:cNvPr>
          <p:cNvSpPr/>
          <p:nvPr/>
        </p:nvSpPr>
        <p:spPr>
          <a:xfrm>
            <a:off x="7345680" y="1587731"/>
            <a:ext cx="2762596" cy="26018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2">
                    <a:lumMod val="50000"/>
                  </a:schemeClr>
                </a:solidFill>
              </a:rPr>
              <a:t>What else???</a:t>
            </a:r>
          </a:p>
        </p:txBody>
      </p:sp>
      <p:sp>
        <p:nvSpPr>
          <p:cNvPr id="6" name="Oval 5">
            <a:extLst>
              <a:ext uri="{FF2B5EF4-FFF2-40B4-BE49-F238E27FC236}">
                <a16:creationId xmlns:a16="http://schemas.microsoft.com/office/drawing/2014/main" id="{CC8A9FE1-2DD6-45FB-9029-8DB2A8307CC3}"/>
              </a:ext>
            </a:extLst>
          </p:cNvPr>
          <p:cNvSpPr/>
          <p:nvPr/>
        </p:nvSpPr>
        <p:spPr>
          <a:xfrm>
            <a:off x="4846321" y="3885450"/>
            <a:ext cx="2762596" cy="260188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2">
                    <a:lumMod val="50000"/>
                  </a:schemeClr>
                </a:solidFill>
              </a:rPr>
              <a:t>What else???</a:t>
            </a:r>
          </a:p>
        </p:txBody>
      </p:sp>
    </p:spTree>
    <p:extLst>
      <p:ext uri="{BB962C8B-B14F-4D97-AF65-F5344CB8AC3E}">
        <p14:creationId xmlns:p14="http://schemas.microsoft.com/office/powerpoint/2010/main" val="3055417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A9E908A-4711-439D-8EE7-D3D1CDAC9415}"/>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a:solidFill>
                  <a:srgbClr val="FFFFFF"/>
                </a:solidFill>
              </a:rPr>
              <a:t>Testing Lifecycle</a:t>
            </a:r>
          </a:p>
        </p:txBody>
      </p:sp>
      <p:sp>
        <p:nvSpPr>
          <p:cNvPr id="21"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4" name="Picture 3" descr="A close up of text on a white background&#10;&#10;Description automatically generated">
            <a:extLst>
              <a:ext uri="{FF2B5EF4-FFF2-40B4-BE49-F238E27FC236}">
                <a16:creationId xmlns:a16="http://schemas.microsoft.com/office/drawing/2014/main" id="{E7BCDC8D-29BD-46F5-AE95-7D0C6DEF5476}"/>
              </a:ext>
            </a:extLst>
          </p:cNvPr>
          <p:cNvPicPr>
            <a:picLocks noChangeAspect="1"/>
          </p:cNvPicPr>
          <p:nvPr/>
        </p:nvPicPr>
        <p:blipFill rotWithShape="1">
          <a:blip r:embed="rId2"/>
          <a:srcRect t="1575" b="8291"/>
          <a:stretch/>
        </p:blipFill>
        <p:spPr>
          <a:xfrm>
            <a:off x="4517401" y="450221"/>
            <a:ext cx="7203993" cy="5957557"/>
          </a:xfrm>
          <a:prstGeom prst="rect">
            <a:avLst/>
          </a:prstGeom>
        </p:spPr>
      </p:pic>
    </p:spTree>
    <p:extLst>
      <p:ext uri="{BB962C8B-B14F-4D97-AF65-F5344CB8AC3E}">
        <p14:creationId xmlns:p14="http://schemas.microsoft.com/office/powerpoint/2010/main" val="1937858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03DD9-FF14-424E-A446-B83E19757D1C}"/>
              </a:ext>
            </a:extLst>
          </p:cNvPr>
          <p:cNvPicPr>
            <a:picLocks noChangeAspect="1"/>
          </p:cNvPicPr>
          <p:nvPr/>
        </p:nvPicPr>
        <p:blipFill>
          <a:blip r:embed="rId2"/>
          <a:stretch>
            <a:fillRect/>
          </a:stretch>
        </p:blipFill>
        <p:spPr>
          <a:xfrm>
            <a:off x="2824223" y="382130"/>
            <a:ext cx="8127810" cy="6093739"/>
          </a:xfrm>
          <a:prstGeom prst="rect">
            <a:avLst/>
          </a:prstGeom>
        </p:spPr>
      </p:pic>
      <p:sp>
        <p:nvSpPr>
          <p:cNvPr id="5" name="TextBox 4">
            <a:extLst>
              <a:ext uri="{FF2B5EF4-FFF2-40B4-BE49-F238E27FC236}">
                <a16:creationId xmlns:a16="http://schemas.microsoft.com/office/drawing/2014/main" id="{B88B15AC-1351-4BEF-8017-1B6D84B31F7B}"/>
              </a:ext>
            </a:extLst>
          </p:cNvPr>
          <p:cNvSpPr txBox="1"/>
          <p:nvPr/>
        </p:nvSpPr>
        <p:spPr>
          <a:xfrm>
            <a:off x="254643" y="902825"/>
            <a:ext cx="2291787" cy="1569660"/>
          </a:xfrm>
          <a:prstGeom prst="rect">
            <a:avLst/>
          </a:prstGeom>
          <a:solidFill>
            <a:schemeClr val="tx2">
              <a:lumMod val="20000"/>
              <a:lumOff val="80000"/>
            </a:schemeClr>
          </a:solidFill>
        </p:spPr>
        <p:txBody>
          <a:bodyPr wrap="square" rtlCol="0">
            <a:spAutoFit/>
          </a:bodyPr>
          <a:lstStyle/>
          <a:p>
            <a:r>
              <a:rPr lang="en-CA" sz="4800" dirty="0">
                <a:latin typeface="Abadi" panose="020B0604020104020204" pitchFamily="34" charset="0"/>
              </a:rPr>
              <a:t>TEST Oracles</a:t>
            </a:r>
          </a:p>
        </p:txBody>
      </p:sp>
    </p:spTree>
    <p:extLst>
      <p:ext uri="{BB962C8B-B14F-4D97-AF65-F5344CB8AC3E}">
        <p14:creationId xmlns:p14="http://schemas.microsoft.com/office/powerpoint/2010/main" val="284938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E21566B7-AA48-48BD-AE37-DAE803C04B7B}"/>
              </a:ext>
            </a:extLst>
          </p:cNvPr>
          <p:cNvPicPr>
            <a:picLocks noChangeAspect="1"/>
          </p:cNvPicPr>
          <p:nvPr/>
        </p:nvPicPr>
        <p:blipFill>
          <a:blip r:embed="rId2"/>
          <a:stretch>
            <a:fillRect/>
          </a:stretch>
        </p:blipFill>
        <p:spPr>
          <a:xfrm>
            <a:off x="643467" y="839046"/>
            <a:ext cx="10905066" cy="5179907"/>
          </a:xfrm>
          <a:prstGeom prst="rect">
            <a:avLst/>
          </a:prstGeom>
        </p:spPr>
      </p:pic>
      <p:sp>
        <p:nvSpPr>
          <p:cNvPr id="2" name="TextBox 1">
            <a:extLst>
              <a:ext uri="{FF2B5EF4-FFF2-40B4-BE49-F238E27FC236}">
                <a16:creationId xmlns:a16="http://schemas.microsoft.com/office/drawing/2014/main" id="{DAA0B377-4396-4BBC-A8C5-A3AE8D480346}"/>
              </a:ext>
            </a:extLst>
          </p:cNvPr>
          <p:cNvSpPr txBox="1"/>
          <p:nvPr/>
        </p:nvSpPr>
        <p:spPr>
          <a:xfrm>
            <a:off x="7547956" y="714895"/>
            <a:ext cx="3757353" cy="1815882"/>
          </a:xfrm>
          <a:prstGeom prst="rect">
            <a:avLst/>
          </a:prstGeom>
          <a:solidFill>
            <a:schemeClr val="accent6">
              <a:lumMod val="20000"/>
              <a:lumOff val="80000"/>
            </a:schemeClr>
          </a:solidFill>
        </p:spPr>
        <p:txBody>
          <a:bodyPr wrap="square" rtlCol="0">
            <a:spAutoFit/>
          </a:bodyPr>
          <a:lstStyle/>
          <a:p>
            <a:pPr algn="r"/>
            <a:r>
              <a:rPr lang="en-CA" sz="2800" dirty="0">
                <a:latin typeface="Bahnschrift" panose="020B0502040204020203" pitchFamily="34" charset="0"/>
              </a:rPr>
              <a:t>The Traceability Matrix is the design tool for designing your Test Cases. </a:t>
            </a:r>
          </a:p>
        </p:txBody>
      </p:sp>
    </p:spTree>
    <p:extLst>
      <p:ext uri="{BB962C8B-B14F-4D97-AF65-F5344CB8AC3E}">
        <p14:creationId xmlns:p14="http://schemas.microsoft.com/office/powerpoint/2010/main" val="1521606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13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A8AEF5-7342-4471-9387-18C7FEEEEC5C}"/>
              </a:ext>
            </a:extLst>
          </p:cNvPr>
          <p:cNvPicPr>
            <a:picLocks noChangeAspect="1"/>
          </p:cNvPicPr>
          <p:nvPr/>
        </p:nvPicPr>
        <p:blipFill>
          <a:blip r:embed="rId2"/>
          <a:stretch>
            <a:fillRect/>
          </a:stretch>
        </p:blipFill>
        <p:spPr>
          <a:xfrm>
            <a:off x="643467" y="839046"/>
            <a:ext cx="10905066" cy="5179907"/>
          </a:xfrm>
          <a:prstGeom prst="rect">
            <a:avLst/>
          </a:prstGeom>
        </p:spPr>
      </p:pic>
    </p:spTree>
    <p:extLst>
      <p:ext uri="{BB962C8B-B14F-4D97-AF65-F5344CB8AC3E}">
        <p14:creationId xmlns:p14="http://schemas.microsoft.com/office/powerpoint/2010/main" val="430290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EAA8-4598-46CD-A7B0-C1151DF33D0F}"/>
              </a:ext>
            </a:extLst>
          </p:cNvPr>
          <p:cNvSpPr>
            <a:spLocks noGrp="1"/>
          </p:cNvSpPr>
          <p:nvPr>
            <p:ph type="title"/>
          </p:nvPr>
        </p:nvSpPr>
        <p:spPr>
          <a:xfrm>
            <a:off x="838200" y="365125"/>
            <a:ext cx="10515600" cy="5320780"/>
          </a:xfrm>
        </p:spPr>
        <p:txBody>
          <a:bodyPr>
            <a:normAutofit/>
          </a:bodyPr>
          <a:lstStyle/>
          <a:p>
            <a:r>
              <a:rPr lang="en-CA" sz="8800" dirty="0">
                <a:solidFill>
                  <a:schemeClr val="accent1">
                    <a:lumMod val="75000"/>
                  </a:schemeClr>
                </a:solidFill>
                <a:latin typeface="Aharoni" panose="02010803020104030203" pitchFamily="2" charset="-79"/>
                <a:cs typeface="Aharoni" panose="02010803020104030203" pitchFamily="2" charset="-79"/>
              </a:rPr>
              <a:t>JUNIT TESTING</a:t>
            </a:r>
          </a:p>
        </p:txBody>
      </p:sp>
    </p:spTree>
    <p:extLst>
      <p:ext uri="{BB962C8B-B14F-4D97-AF65-F5344CB8AC3E}">
        <p14:creationId xmlns:p14="http://schemas.microsoft.com/office/powerpoint/2010/main" val="2192528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501D-EF4C-4677-9D09-E7532E1ABD36}"/>
              </a:ext>
            </a:extLst>
          </p:cNvPr>
          <p:cNvSpPr>
            <a:spLocks noGrp="1"/>
          </p:cNvSpPr>
          <p:nvPr>
            <p:ph type="title"/>
          </p:nvPr>
        </p:nvSpPr>
        <p:spPr>
          <a:solidFill>
            <a:schemeClr val="accent1">
              <a:lumMod val="75000"/>
            </a:schemeClr>
          </a:solidFill>
        </p:spPr>
        <p:txBody>
          <a:bodyPr/>
          <a:lstStyle/>
          <a:p>
            <a:r>
              <a:rPr lang="en-CA" dirty="0">
                <a:solidFill>
                  <a:schemeClr val="accent4">
                    <a:lumMod val="60000"/>
                    <a:lumOff val="40000"/>
                  </a:schemeClr>
                </a:solidFill>
                <a:latin typeface="Bahnschrift" panose="020B0502040204020203" pitchFamily="34" charset="0"/>
              </a:rPr>
              <a:t>A basic refresher on Java Object Oriented Programming</a:t>
            </a:r>
          </a:p>
        </p:txBody>
      </p:sp>
      <p:sp>
        <p:nvSpPr>
          <p:cNvPr id="3" name="Content Placeholder 2">
            <a:extLst>
              <a:ext uri="{FF2B5EF4-FFF2-40B4-BE49-F238E27FC236}">
                <a16:creationId xmlns:a16="http://schemas.microsoft.com/office/drawing/2014/main" id="{7EA3DBCD-B208-43C4-B37D-CFF322D99932}"/>
              </a:ext>
            </a:extLst>
          </p:cNvPr>
          <p:cNvSpPr>
            <a:spLocks noGrp="1"/>
          </p:cNvSpPr>
          <p:nvPr>
            <p:ph idx="1"/>
          </p:nvPr>
        </p:nvSpPr>
        <p:spPr/>
        <p:txBody>
          <a:bodyPr/>
          <a:lstStyle/>
          <a:p>
            <a:r>
              <a:rPr lang="en-CA" dirty="0"/>
              <a:t>We write Object-oriented to MODEL THINGS in the real world:</a:t>
            </a:r>
          </a:p>
          <a:p>
            <a:pPr lvl="1"/>
            <a:r>
              <a:rPr lang="en-CA" dirty="0"/>
              <a:t>Physical, tangible object: STUDENT  - our object is an Abstract Data Type ADT</a:t>
            </a:r>
          </a:p>
          <a:p>
            <a:pPr lvl="1"/>
            <a:r>
              <a:rPr lang="en-CA" dirty="0"/>
              <a:t>The 2 ways we can contain data:</a:t>
            </a:r>
          </a:p>
          <a:p>
            <a:pPr lvl="2"/>
            <a:r>
              <a:rPr lang="en-CA" dirty="0"/>
              <a:t>Primitive data types: int, string, double, float, char, bool</a:t>
            </a:r>
          </a:p>
          <a:p>
            <a:pPr lvl="2"/>
            <a:r>
              <a:rPr lang="en-CA" dirty="0"/>
              <a:t>We make OBJECTS: to use as custom-built data containers</a:t>
            </a:r>
          </a:p>
          <a:p>
            <a:pPr marL="182563" lvl="2" indent="-182563"/>
            <a:r>
              <a:rPr lang="en-CA" dirty="0"/>
              <a:t>Construct COMMUNINITIES OF COMMUNITIES OF OBJECTS:</a:t>
            </a:r>
          </a:p>
          <a:p>
            <a:pPr marL="639763" lvl="3" indent="-182563"/>
            <a:r>
              <a:rPr lang="en-CA" dirty="0"/>
              <a:t>HOW DO I CONNECT OBJECTS – HOW DO I GET THEM TO COMMUNICATE AND RELATE WITH EACH OTHER:</a:t>
            </a:r>
          </a:p>
          <a:p>
            <a:pPr marL="1096963" lvl="4" indent="-182563"/>
            <a:r>
              <a:rPr lang="en-CA" dirty="0"/>
              <a:t>Inheritance</a:t>
            </a:r>
          </a:p>
          <a:p>
            <a:pPr marL="1096963" lvl="4" indent="-182563"/>
            <a:r>
              <a:rPr lang="en-CA" dirty="0"/>
              <a:t>composition</a:t>
            </a:r>
          </a:p>
        </p:txBody>
      </p:sp>
      <p:sp>
        <p:nvSpPr>
          <p:cNvPr id="5" name="TextBox 4">
            <a:extLst>
              <a:ext uri="{FF2B5EF4-FFF2-40B4-BE49-F238E27FC236}">
                <a16:creationId xmlns:a16="http://schemas.microsoft.com/office/drawing/2014/main" id="{5F4F155C-43B4-4A0E-B95F-826E1B4B8B83}"/>
              </a:ext>
            </a:extLst>
          </p:cNvPr>
          <p:cNvSpPr txBox="1"/>
          <p:nvPr/>
        </p:nvSpPr>
        <p:spPr>
          <a:xfrm>
            <a:off x="838200" y="5292546"/>
            <a:ext cx="11165378" cy="1200329"/>
          </a:xfrm>
          <a:prstGeom prst="rect">
            <a:avLst/>
          </a:prstGeom>
          <a:solidFill>
            <a:srgbClr val="FFFF00"/>
          </a:solidFill>
        </p:spPr>
        <p:txBody>
          <a:bodyPr wrap="square">
            <a:spAutoFit/>
          </a:bodyPr>
          <a:lstStyle/>
          <a:p>
            <a:r>
              <a:rPr lang="en-CA" dirty="0"/>
              <a:t>See my </a:t>
            </a:r>
            <a:r>
              <a:rPr lang="en-CA" dirty="0" err="1"/>
              <a:t>Github</a:t>
            </a:r>
            <a:r>
              <a:rPr lang="en-CA" dirty="0"/>
              <a:t> for a simple comprehensive example well-documented example of a Java Application demonstrated composition and inheritance, with a video:</a:t>
            </a:r>
          </a:p>
          <a:p>
            <a:endParaRPr lang="en-CA" dirty="0"/>
          </a:p>
          <a:p>
            <a:r>
              <a:rPr lang="en-CA" dirty="0">
                <a:highlight>
                  <a:srgbClr val="DAE3F3"/>
                </a:highlight>
              </a:rPr>
              <a:t>https://github.com/computationalknowledge/JavaLevel1</a:t>
            </a:r>
          </a:p>
        </p:txBody>
      </p:sp>
    </p:spTree>
    <p:extLst>
      <p:ext uri="{BB962C8B-B14F-4D97-AF65-F5344CB8AC3E}">
        <p14:creationId xmlns:p14="http://schemas.microsoft.com/office/powerpoint/2010/main" val="514614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501D-EF4C-4677-9D09-E7532E1ABD36}"/>
              </a:ext>
            </a:extLst>
          </p:cNvPr>
          <p:cNvSpPr>
            <a:spLocks noGrp="1"/>
          </p:cNvSpPr>
          <p:nvPr>
            <p:ph type="title"/>
          </p:nvPr>
        </p:nvSpPr>
        <p:spPr>
          <a:solidFill>
            <a:schemeClr val="accent1">
              <a:lumMod val="75000"/>
            </a:schemeClr>
          </a:solidFill>
        </p:spPr>
        <p:txBody>
          <a:bodyPr/>
          <a:lstStyle/>
          <a:p>
            <a:r>
              <a:rPr lang="en-CA" dirty="0">
                <a:solidFill>
                  <a:schemeClr val="accent4">
                    <a:lumMod val="60000"/>
                    <a:lumOff val="40000"/>
                  </a:schemeClr>
                </a:solidFill>
                <a:latin typeface="Bahnschrift" panose="020B0502040204020203" pitchFamily="34" charset="0"/>
              </a:rPr>
              <a:t>A basic refresher on Java Object Oriented Programming</a:t>
            </a:r>
          </a:p>
        </p:txBody>
      </p:sp>
      <p:sp>
        <p:nvSpPr>
          <p:cNvPr id="7" name="TextBox 6">
            <a:extLst>
              <a:ext uri="{FF2B5EF4-FFF2-40B4-BE49-F238E27FC236}">
                <a16:creationId xmlns:a16="http://schemas.microsoft.com/office/drawing/2014/main" id="{97B7DDA0-1EB4-45A5-BB82-DF317C4FF645}"/>
              </a:ext>
            </a:extLst>
          </p:cNvPr>
          <p:cNvSpPr txBox="1"/>
          <p:nvPr/>
        </p:nvSpPr>
        <p:spPr>
          <a:xfrm>
            <a:off x="838200" y="2044931"/>
            <a:ext cx="10515600" cy="646331"/>
          </a:xfrm>
          <a:prstGeom prst="rect">
            <a:avLst/>
          </a:prstGeom>
          <a:solidFill>
            <a:schemeClr val="bg2">
              <a:lumMod val="90000"/>
            </a:schemeClr>
          </a:solidFill>
        </p:spPr>
        <p:txBody>
          <a:bodyPr wrap="square" rtlCol="0">
            <a:spAutoFit/>
          </a:bodyPr>
          <a:lstStyle/>
          <a:p>
            <a:r>
              <a:rPr lang="en-CA" dirty="0"/>
              <a:t>#todo:  Deliver a section on High Cohesion and Low Coupling as good design heuristics for constructing and assembling your community of objects</a:t>
            </a:r>
          </a:p>
        </p:txBody>
      </p:sp>
    </p:spTree>
    <p:extLst>
      <p:ext uri="{BB962C8B-B14F-4D97-AF65-F5344CB8AC3E}">
        <p14:creationId xmlns:p14="http://schemas.microsoft.com/office/powerpoint/2010/main" val="3469879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501D-EF4C-4677-9D09-E7532E1ABD36}"/>
              </a:ext>
            </a:extLst>
          </p:cNvPr>
          <p:cNvSpPr>
            <a:spLocks noGrp="1"/>
          </p:cNvSpPr>
          <p:nvPr>
            <p:ph type="title"/>
          </p:nvPr>
        </p:nvSpPr>
        <p:spPr>
          <a:solidFill>
            <a:schemeClr val="accent1">
              <a:lumMod val="75000"/>
            </a:schemeClr>
          </a:solidFill>
        </p:spPr>
        <p:txBody>
          <a:bodyPr/>
          <a:lstStyle/>
          <a:p>
            <a:r>
              <a:rPr lang="en-CA" dirty="0">
                <a:solidFill>
                  <a:schemeClr val="accent4">
                    <a:lumMod val="60000"/>
                    <a:lumOff val="40000"/>
                  </a:schemeClr>
                </a:solidFill>
                <a:latin typeface="Bahnschrift" panose="020B0502040204020203" pitchFamily="34" charset="0"/>
              </a:rPr>
              <a:t>A basic refresher on Java Object Oriented Programming</a:t>
            </a:r>
          </a:p>
        </p:txBody>
      </p:sp>
      <p:sp>
        <p:nvSpPr>
          <p:cNvPr id="3" name="Content Placeholder 2">
            <a:extLst>
              <a:ext uri="{FF2B5EF4-FFF2-40B4-BE49-F238E27FC236}">
                <a16:creationId xmlns:a16="http://schemas.microsoft.com/office/drawing/2014/main" id="{7EA3DBCD-B208-43C4-B37D-CFF322D99932}"/>
              </a:ext>
            </a:extLst>
          </p:cNvPr>
          <p:cNvSpPr>
            <a:spLocks noGrp="1"/>
          </p:cNvSpPr>
          <p:nvPr>
            <p:ph idx="1"/>
          </p:nvPr>
        </p:nvSpPr>
        <p:spPr>
          <a:xfrm>
            <a:off x="838200" y="1825625"/>
            <a:ext cx="10515600" cy="1524404"/>
          </a:xfrm>
          <a:solidFill>
            <a:schemeClr val="accent2"/>
          </a:solidFill>
        </p:spPr>
        <p:txBody>
          <a:bodyPr>
            <a:normAutofit lnSpcReduction="10000"/>
          </a:bodyPr>
          <a:lstStyle/>
          <a:p>
            <a:pPr marL="182563" lvl="2" indent="-182563"/>
            <a:r>
              <a:rPr lang="en-CA" dirty="0"/>
              <a:t>Construct COMMUNINITIES OF COMMUNITIES OF OBJECTS:</a:t>
            </a:r>
          </a:p>
          <a:p>
            <a:pPr marL="639763" lvl="3" indent="-182563"/>
            <a:r>
              <a:rPr lang="en-CA" dirty="0"/>
              <a:t>HOW DO I CONNECT OBJECTS – HOW DO I GET THEM TO COMMUNICATE AND RELATE WITH EACH OTHER:</a:t>
            </a:r>
          </a:p>
          <a:p>
            <a:pPr marL="1096963" lvl="4" indent="-182563"/>
            <a:r>
              <a:rPr lang="en-CA" dirty="0"/>
              <a:t>Inheritance: Java gets some of the design benefits of multiple inheritance by using Interfaces</a:t>
            </a:r>
          </a:p>
          <a:p>
            <a:pPr marL="1096963" lvl="4" indent="-182563"/>
            <a:r>
              <a:rPr lang="en-CA" dirty="0"/>
              <a:t>composition</a:t>
            </a:r>
          </a:p>
        </p:txBody>
      </p:sp>
      <p:sp>
        <p:nvSpPr>
          <p:cNvPr id="4" name="Rectangle 3">
            <a:extLst>
              <a:ext uri="{FF2B5EF4-FFF2-40B4-BE49-F238E27FC236}">
                <a16:creationId xmlns:a16="http://schemas.microsoft.com/office/drawing/2014/main" id="{0BBD1DAC-307C-484E-BBB9-3E578279021F}"/>
              </a:ext>
            </a:extLst>
          </p:cNvPr>
          <p:cNvSpPr/>
          <p:nvPr/>
        </p:nvSpPr>
        <p:spPr>
          <a:xfrm>
            <a:off x="6096000" y="3507972"/>
            <a:ext cx="2377440"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Feline</a:t>
            </a:r>
          </a:p>
        </p:txBody>
      </p:sp>
      <p:sp>
        <p:nvSpPr>
          <p:cNvPr id="6" name="Rectangle 5">
            <a:extLst>
              <a:ext uri="{FF2B5EF4-FFF2-40B4-BE49-F238E27FC236}">
                <a16:creationId xmlns:a16="http://schemas.microsoft.com/office/drawing/2014/main" id="{F3AF1B82-5788-4543-A863-C24B640DAD91}"/>
              </a:ext>
            </a:extLst>
          </p:cNvPr>
          <p:cNvSpPr/>
          <p:nvPr/>
        </p:nvSpPr>
        <p:spPr>
          <a:xfrm>
            <a:off x="6096000" y="4236719"/>
            <a:ext cx="2377440"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tiger</a:t>
            </a:r>
          </a:p>
        </p:txBody>
      </p:sp>
      <p:sp>
        <p:nvSpPr>
          <p:cNvPr id="8" name="Rectangle 7">
            <a:extLst>
              <a:ext uri="{FF2B5EF4-FFF2-40B4-BE49-F238E27FC236}">
                <a16:creationId xmlns:a16="http://schemas.microsoft.com/office/drawing/2014/main" id="{C177A942-B13E-4EE5-8D0B-67761020C216}"/>
              </a:ext>
            </a:extLst>
          </p:cNvPr>
          <p:cNvSpPr/>
          <p:nvPr/>
        </p:nvSpPr>
        <p:spPr>
          <a:xfrm>
            <a:off x="3374968" y="4236719"/>
            <a:ext cx="2377440"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housecat</a:t>
            </a:r>
          </a:p>
        </p:txBody>
      </p:sp>
      <p:sp>
        <p:nvSpPr>
          <p:cNvPr id="10" name="Rectangle 9">
            <a:extLst>
              <a:ext uri="{FF2B5EF4-FFF2-40B4-BE49-F238E27FC236}">
                <a16:creationId xmlns:a16="http://schemas.microsoft.com/office/drawing/2014/main" id="{46692EB5-A42C-4601-8003-6562CF496D7B}"/>
              </a:ext>
            </a:extLst>
          </p:cNvPr>
          <p:cNvSpPr/>
          <p:nvPr/>
        </p:nvSpPr>
        <p:spPr>
          <a:xfrm>
            <a:off x="8894618" y="4236719"/>
            <a:ext cx="2377440" cy="498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lion</a:t>
            </a:r>
          </a:p>
        </p:txBody>
      </p:sp>
      <p:sp>
        <p:nvSpPr>
          <p:cNvPr id="13" name="TextBox 12">
            <a:extLst>
              <a:ext uri="{FF2B5EF4-FFF2-40B4-BE49-F238E27FC236}">
                <a16:creationId xmlns:a16="http://schemas.microsoft.com/office/drawing/2014/main" id="{1B2CF686-92F5-4814-8511-E682E7D2ACEB}"/>
              </a:ext>
            </a:extLst>
          </p:cNvPr>
          <p:cNvSpPr txBox="1"/>
          <p:nvPr/>
        </p:nvSpPr>
        <p:spPr>
          <a:xfrm>
            <a:off x="465513" y="3636554"/>
            <a:ext cx="2565863" cy="1200329"/>
          </a:xfrm>
          <a:prstGeom prst="rect">
            <a:avLst/>
          </a:prstGeom>
          <a:solidFill>
            <a:srgbClr val="FFFF00"/>
          </a:solidFill>
        </p:spPr>
        <p:txBody>
          <a:bodyPr wrap="square" rtlCol="0">
            <a:spAutoFit/>
          </a:bodyPr>
          <a:lstStyle/>
          <a:p>
            <a:r>
              <a:rPr lang="en-CA" dirty="0"/>
              <a:t>Inheritance: child classes get access to the Data Variables and methods of the Parent Classes</a:t>
            </a:r>
          </a:p>
        </p:txBody>
      </p:sp>
      <p:sp>
        <p:nvSpPr>
          <p:cNvPr id="14" name="Rectangle 13">
            <a:extLst>
              <a:ext uri="{FF2B5EF4-FFF2-40B4-BE49-F238E27FC236}">
                <a16:creationId xmlns:a16="http://schemas.microsoft.com/office/drawing/2014/main" id="{BDC476C5-A6CD-4DC3-8F27-89B7F0B9D18F}"/>
              </a:ext>
            </a:extLst>
          </p:cNvPr>
          <p:cNvSpPr/>
          <p:nvPr/>
        </p:nvSpPr>
        <p:spPr>
          <a:xfrm>
            <a:off x="274320" y="4933605"/>
            <a:ext cx="1133024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1C3875C3-993F-4275-9CF5-1A1ED92A590D}"/>
              </a:ext>
            </a:extLst>
          </p:cNvPr>
          <p:cNvSpPr txBox="1"/>
          <p:nvPr/>
        </p:nvSpPr>
        <p:spPr>
          <a:xfrm>
            <a:off x="465513" y="5076046"/>
            <a:ext cx="11055927" cy="923330"/>
          </a:xfrm>
          <a:prstGeom prst="rect">
            <a:avLst/>
          </a:prstGeom>
          <a:solidFill>
            <a:srgbClr val="0070C0"/>
          </a:solidFill>
        </p:spPr>
        <p:txBody>
          <a:bodyPr wrap="square" rtlCol="0">
            <a:spAutoFit/>
          </a:bodyPr>
          <a:lstStyle/>
          <a:p>
            <a:r>
              <a:rPr lang="en-CA" dirty="0">
                <a:solidFill>
                  <a:schemeClr val="bg1"/>
                </a:solidFill>
              </a:rPr>
              <a:t>Composition: We get access to the methods and data fields of another class by:</a:t>
            </a:r>
          </a:p>
          <a:p>
            <a:r>
              <a:rPr lang="en-CA" dirty="0">
                <a:solidFill>
                  <a:schemeClr val="bg1"/>
                </a:solidFill>
              </a:rPr>
              <a:t>1. Creating an OBJECT REFERENCE to that class, OR</a:t>
            </a:r>
          </a:p>
          <a:p>
            <a:r>
              <a:rPr lang="en-CA" dirty="0">
                <a:solidFill>
                  <a:schemeClr val="bg1"/>
                </a:solidFill>
              </a:rPr>
              <a:t>2. We can make call STATIC FIELDS and METHODs against the Class Name</a:t>
            </a:r>
          </a:p>
        </p:txBody>
      </p:sp>
    </p:spTree>
    <p:extLst>
      <p:ext uri="{BB962C8B-B14F-4D97-AF65-F5344CB8AC3E}">
        <p14:creationId xmlns:p14="http://schemas.microsoft.com/office/powerpoint/2010/main" val="1325678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computer, field&#10;&#10;Description automatically generated">
            <a:extLst>
              <a:ext uri="{FF2B5EF4-FFF2-40B4-BE49-F238E27FC236}">
                <a16:creationId xmlns:a16="http://schemas.microsoft.com/office/drawing/2014/main" id="{DF1E07CC-006C-4D0C-99C4-8132E96B2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53" y="0"/>
            <a:ext cx="11680292" cy="6858000"/>
          </a:xfrm>
          <a:prstGeom prst="rect">
            <a:avLst/>
          </a:prstGeom>
        </p:spPr>
      </p:pic>
    </p:spTree>
    <p:extLst>
      <p:ext uri="{BB962C8B-B14F-4D97-AF65-F5344CB8AC3E}">
        <p14:creationId xmlns:p14="http://schemas.microsoft.com/office/powerpoint/2010/main" val="4039303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9C4F-3ED9-48EC-93B1-AA1A0C17B35F}"/>
              </a:ext>
            </a:extLst>
          </p:cNvPr>
          <p:cNvSpPr>
            <a:spLocks noGrp="1"/>
          </p:cNvSpPr>
          <p:nvPr>
            <p:ph type="title"/>
          </p:nvPr>
        </p:nvSpPr>
        <p:spPr>
          <a:xfrm>
            <a:off x="838200" y="365126"/>
            <a:ext cx="10515600" cy="881784"/>
          </a:xfrm>
          <a:solidFill>
            <a:schemeClr val="accent2">
              <a:lumMod val="50000"/>
            </a:schemeClr>
          </a:solidFill>
        </p:spPr>
        <p:txBody>
          <a:bodyPr>
            <a:normAutofit fontScale="90000"/>
          </a:bodyPr>
          <a:lstStyle/>
          <a:p>
            <a:r>
              <a:rPr lang="en-CA" b="1" dirty="0">
                <a:solidFill>
                  <a:schemeClr val="accent4">
                    <a:lumMod val="20000"/>
                    <a:lumOff val="80000"/>
                  </a:schemeClr>
                </a:solidFill>
              </a:rPr>
              <a:t>4 kinds of FIELDS (variables) in OO Programming:</a:t>
            </a:r>
          </a:p>
        </p:txBody>
      </p:sp>
      <p:sp>
        <p:nvSpPr>
          <p:cNvPr id="3" name="Content Placeholder 2">
            <a:extLst>
              <a:ext uri="{FF2B5EF4-FFF2-40B4-BE49-F238E27FC236}">
                <a16:creationId xmlns:a16="http://schemas.microsoft.com/office/drawing/2014/main" id="{C359DE0C-2353-44C7-8E0A-D428C78C79D2}"/>
              </a:ext>
            </a:extLst>
          </p:cNvPr>
          <p:cNvSpPr>
            <a:spLocks noGrp="1"/>
          </p:cNvSpPr>
          <p:nvPr>
            <p:ph idx="1"/>
          </p:nvPr>
        </p:nvSpPr>
        <p:spPr>
          <a:xfrm>
            <a:off x="838200" y="1228392"/>
            <a:ext cx="10515600" cy="3867310"/>
          </a:xfrm>
          <a:solidFill>
            <a:schemeClr val="accent3">
              <a:lumMod val="50000"/>
            </a:schemeClr>
          </a:solidFill>
        </p:spPr>
        <p:txBody>
          <a:bodyPr>
            <a:normAutofit lnSpcReduction="10000"/>
          </a:bodyPr>
          <a:lstStyle/>
          <a:p>
            <a:r>
              <a:rPr lang="en-CA" dirty="0">
                <a:solidFill>
                  <a:schemeClr val="bg1"/>
                </a:solidFill>
              </a:rPr>
              <a:t>Class Instance Variables: each object instantiated from that Class will have its own VERSION of the data</a:t>
            </a:r>
          </a:p>
          <a:p>
            <a:r>
              <a:rPr lang="en-CA" dirty="0">
                <a:solidFill>
                  <a:schemeClr val="bg1"/>
                </a:solidFill>
              </a:rPr>
              <a:t>Class STATIC Variables: ALL Objects instantiated from that Class will reference the same memory location – all the objects will point to the same data, same memory location</a:t>
            </a:r>
          </a:p>
          <a:p>
            <a:r>
              <a:rPr lang="en-CA" dirty="0">
                <a:solidFill>
                  <a:schemeClr val="bg1"/>
                </a:solidFill>
              </a:rPr>
              <a:t>METHOD local Variables: have scope (visibility) ONLY WITHIN that method</a:t>
            </a:r>
          </a:p>
          <a:p>
            <a:r>
              <a:rPr lang="en-CA" dirty="0">
                <a:solidFill>
                  <a:schemeClr val="bg1"/>
                </a:solidFill>
              </a:rPr>
              <a:t>LOOP Local Variables: Meaning the scope – the visibility of the variable will be restricted to ONLY within that LOOP</a:t>
            </a:r>
          </a:p>
        </p:txBody>
      </p:sp>
      <p:sp>
        <p:nvSpPr>
          <p:cNvPr id="4" name="TextBox 3">
            <a:extLst>
              <a:ext uri="{FF2B5EF4-FFF2-40B4-BE49-F238E27FC236}">
                <a16:creationId xmlns:a16="http://schemas.microsoft.com/office/drawing/2014/main" id="{68B55D6C-84CE-47E0-B915-C78682B10B5C}"/>
              </a:ext>
            </a:extLst>
          </p:cNvPr>
          <p:cNvSpPr txBox="1"/>
          <p:nvPr/>
        </p:nvSpPr>
        <p:spPr>
          <a:xfrm>
            <a:off x="838200" y="5095702"/>
            <a:ext cx="10515600" cy="1569660"/>
          </a:xfrm>
          <a:prstGeom prst="rect">
            <a:avLst/>
          </a:prstGeom>
          <a:solidFill>
            <a:srgbClr val="FFFF00"/>
          </a:solidFill>
        </p:spPr>
        <p:txBody>
          <a:bodyPr wrap="square" rtlCol="0">
            <a:spAutoFit/>
          </a:bodyPr>
          <a:lstStyle/>
          <a:p>
            <a:r>
              <a:rPr lang="en-CA" sz="2400" dirty="0">
                <a:latin typeface="Bahnschrift" panose="020B0502040204020203" pitchFamily="34" charset="0"/>
              </a:rPr>
              <a:t>In terms of software quality engineering, and quality assurance =&gt; we understand the importance of maintaining good encapsulation by making all Data Fields Private – and accessible ONLY by public get and set methods</a:t>
            </a:r>
          </a:p>
        </p:txBody>
      </p:sp>
    </p:spTree>
    <p:extLst>
      <p:ext uri="{BB962C8B-B14F-4D97-AF65-F5344CB8AC3E}">
        <p14:creationId xmlns:p14="http://schemas.microsoft.com/office/powerpoint/2010/main" val="1784810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99E2-7452-45AA-8FF8-42681044B0D2}"/>
              </a:ext>
            </a:extLst>
          </p:cNvPr>
          <p:cNvSpPr>
            <a:spLocks noGrp="1"/>
          </p:cNvSpPr>
          <p:nvPr>
            <p:ph type="title"/>
          </p:nvPr>
        </p:nvSpPr>
        <p:spPr>
          <a:xfrm>
            <a:off x="838200" y="365126"/>
            <a:ext cx="10515600" cy="931660"/>
          </a:xfrm>
          <a:solidFill>
            <a:schemeClr val="tx2">
              <a:lumMod val="20000"/>
              <a:lumOff val="80000"/>
            </a:schemeClr>
          </a:solidFill>
        </p:spPr>
        <p:txBody>
          <a:bodyPr/>
          <a:lstStyle/>
          <a:p>
            <a:r>
              <a:rPr lang="en-CA" dirty="0"/>
              <a:t>Unit Testing</a:t>
            </a:r>
          </a:p>
        </p:txBody>
      </p:sp>
      <p:sp>
        <p:nvSpPr>
          <p:cNvPr id="3" name="Content Placeholder 2">
            <a:extLst>
              <a:ext uri="{FF2B5EF4-FFF2-40B4-BE49-F238E27FC236}">
                <a16:creationId xmlns:a16="http://schemas.microsoft.com/office/drawing/2014/main" id="{7CCADA59-16BE-4B0E-AE6F-FAF4A6DFCD1E}"/>
              </a:ext>
            </a:extLst>
          </p:cNvPr>
          <p:cNvSpPr>
            <a:spLocks noGrp="1"/>
          </p:cNvSpPr>
          <p:nvPr>
            <p:ph idx="1"/>
          </p:nvPr>
        </p:nvSpPr>
        <p:spPr>
          <a:xfrm>
            <a:off x="838200" y="1504604"/>
            <a:ext cx="10515600" cy="4672359"/>
          </a:xfrm>
          <a:solidFill>
            <a:schemeClr val="tx2">
              <a:lumMod val="20000"/>
              <a:lumOff val="80000"/>
            </a:schemeClr>
          </a:solidFill>
        </p:spPr>
        <p:txBody>
          <a:bodyPr/>
          <a:lstStyle/>
          <a:p>
            <a:pPr marL="0" indent="0" algn="l">
              <a:buNone/>
            </a:pPr>
            <a:r>
              <a:rPr lang="en-US" b="1" i="0" dirty="0">
                <a:solidFill>
                  <a:srgbClr val="222222"/>
                </a:solidFill>
                <a:effectLst/>
                <a:latin typeface="Source Sans Pro" panose="020B0503030403020204" pitchFamily="34" charset="0"/>
              </a:rPr>
              <a:t>How to generate test cases for "replace a string" method?</a:t>
            </a:r>
            <a:endParaRPr lang="en-US" b="0" i="0" dirty="0">
              <a:solidFill>
                <a:srgbClr val="222222"/>
              </a:solidFill>
              <a:effectLst/>
              <a:latin typeface="Source Sans Pro" panose="020B0503030403020204" pitchFamily="34" charset="0"/>
            </a:endParaRPr>
          </a:p>
          <a:p>
            <a:pPr marL="0" indent="0" algn="l">
              <a:buNone/>
            </a:pPr>
            <a:r>
              <a:rPr lang="en-US" b="0" i="0" dirty="0">
                <a:solidFill>
                  <a:srgbClr val="222222"/>
                </a:solidFill>
                <a:effectLst/>
                <a:latin typeface="Source Sans Pro" panose="020B0503030403020204" pitchFamily="34" charset="0"/>
              </a:rPr>
              <a:t>a) If characters in new string &gt; characters in the previous string. None of the characters should get truncated</a:t>
            </a:r>
          </a:p>
          <a:p>
            <a:pPr marL="0" indent="0" algn="l">
              <a:buNone/>
            </a:pPr>
            <a:r>
              <a:rPr lang="en-US" b="0" i="0" dirty="0">
                <a:solidFill>
                  <a:srgbClr val="222222"/>
                </a:solidFill>
                <a:effectLst/>
                <a:latin typeface="Source Sans Pro" panose="020B0503030403020204" pitchFamily="34" charset="0"/>
              </a:rPr>
              <a:t>b) If characters in new string&lt; characters in the previous string. Junk characters should not be added</a:t>
            </a:r>
          </a:p>
          <a:p>
            <a:pPr marL="0" indent="0" algn="l">
              <a:buNone/>
            </a:pPr>
            <a:r>
              <a:rPr lang="en-US" b="0" i="0" dirty="0">
                <a:solidFill>
                  <a:srgbClr val="222222"/>
                </a:solidFill>
                <a:effectLst/>
                <a:latin typeface="Source Sans Pro" panose="020B0503030403020204" pitchFamily="34" charset="0"/>
              </a:rPr>
              <a:t>c) Spaces after and before the string should not be deleted</a:t>
            </a:r>
          </a:p>
          <a:p>
            <a:pPr marL="0" indent="0" algn="l">
              <a:buNone/>
            </a:pPr>
            <a:r>
              <a:rPr lang="en-US" b="0" i="0" dirty="0">
                <a:solidFill>
                  <a:srgbClr val="222222"/>
                </a:solidFill>
                <a:effectLst/>
                <a:latin typeface="Source Sans Pro" panose="020B0503030403020204" pitchFamily="34" charset="0"/>
              </a:rPr>
              <a:t>d) String should be replaced only for the first occurrence of the string</a:t>
            </a:r>
          </a:p>
          <a:p>
            <a:endParaRPr lang="en-CA" dirty="0"/>
          </a:p>
        </p:txBody>
      </p:sp>
    </p:spTree>
    <p:extLst>
      <p:ext uri="{BB962C8B-B14F-4D97-AF65-F5344CB8AC3E}">
        <p14:creationId xmlns:p14="http://schemas.microsoft.com/office/powerpoint/2010/main" val="394606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C3C844-77CA-4CF3-BAFE-F4271667875A}"/>
              </a:ext>
            </a:extLst>
          </p:cNvPr>
          <p:cNvPicPr>
            <a:picLocks noChangeAspect="1"/>
          </p:cNvPicPr>
          <p:nvPr/>
        </p:nvPicPr>
        <p:blipFill>
          <a:blip r:embed="rId2"/>
          <a:stretch>
            <a:fillRect/>
          </a:stretch>
        </p:blipFill>
        <p:spPr>
          <a:xfrm>
            <a:off x="2000249" y="3032"/>
            <a:ext cx="8162925" cy="6828034"/>
          </a:xfrm>
          <a:prstGeom prst="rect">
            <a:avLst/>
          </a:prstGeom>
        </p:spPr>
      </p:pic>
    </p:spTree>
    <p:extLst>
      <p:ext uri="{BB962C8B-B14F-4D97-AF65-F5344CB8AC3E}">
        <p14:creationId xmlns:p14="http://schemas.microsoft.com/office/powerpoint/2010/main" val="866372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F0FFE-1B46-437F-93D3-EB3CD10FD412}"/>
              </a:ext>
            </a:extLst>
          </p:cNvPr>
          <p:cNvPicPr>
            <a:picLocks noChangeAspect="1"/>
          </p:cNvPicPr>
          <p:nvPr/>
        </p:nvPicPr>
        <p:blipFill>
          <a:blip r:embed="rId2"/>
          <a:stretch>
            <a:fillRect/>
          </a:stretch>
        </p:blipFill>
        <p:spPr>
          <a:xfrm>
            <a:off x="1533525" y="7143"/>
            <a:ext cx="9144000" cy="6858001"/>
          </a:xfrm>
          <a:prstGeom prst="rect">
            <a:avLst/>
          </a:prstGeom>
        </p:spPr>
      </p:pic>
    </p:spTree>
    <p:extLst>
      <p:ext uri="{BB962C8B-B14F-4D97-AF65-F5344CB8AC3E}">
        <p14:creationId xmlns:p14="http://schemas.microsoft.com/office/powerpoint/2010/main" val="4290310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089553-E8E9-4B0C-A42D-383C2A710BED}"/>
              </a:ext>
            </a:extLst>
          </p:cNvPr>
          <p:cNvPicPr>
            <a:picLocks noChangeAspect="1"/>
          </p:cNvPicPr>
          <p:nvPr/>
        </p:nvPicPr>
        <p:blipFill>
          <a:blip r:embed="rId2"/>
          <a:stretch>
            <a:fillRect/>
          </a:stretch>
        </p:blipFill>
        <p:spPr>
          <a:xfrm>
            <a:off x="0" y="0"/>
            <a:ext cx="12192000" cy="6561936"/>
          </a:xfrm>
          <a:prstGeom prst="rect">
            <a:avLst/>
          </a:prstGeom>
        </p:spPr>
      </p:pic>
      <p:sp>
        <p:nvSpPr>
          <p:cNvPr id="7" name="TextBox 6">
            <a:extLst>
              <a:ext uri="{FF2B5EF4-FFF2-40B4-BE49-F238E27FC236}">
                <a16:creationId xmlns:a16="http://schemas.microsoft.com/office/drawing/2014/main" id="{9B6C8003-EACC-41A7-A867-DC4C3DB38E5B}"/>
              </a:ext>
            </a:extLst>
          </p:cNvPr>
          <p:cNvSpPr txBox="1"/>
          <p:nvPr/>
        </p:nvSpPr>
        <p:spPr>
          <a:xfrm>
            <a:off x="382385" y="4264429"/>
            <a:ext cx="6109855" cy="2031325"/>
          </a:xfrm>
          <a:prstGeom prst="rect">
            <a:avLst/>
          </a:prstGeom>
          <a:solidFill>
            <a:srgbClr val="FFFF00"/>
          </a:solidFill>
        </p:spPr>
        <p:txBody>
          <a:bodyPr wrap="square" rtlCol="0">
            <a:spAutoFit/>
          </a:bodyPr>
          <a:lstStyle/>
          <a:p>
            <a:r>
              <a:rPr lang="en-CA" dirty="0"/>
              <a:t>An Application Program Interface is:</a:t>
            </a:r>
          </a:p>
          <a:p>
            <a:endParaRPr lang="en-CA" dirty="0"/>
          </a:p>
          <a:p>
            <a:pPr marL="285750" indent="-285750">
              <a:buFontTx/>
              <a:buChar char="-"/>
            </a:pPr>
            <a:r>
              <a:rPr lang="en-CA" dirty="0"/>
              <a:t>A public, documented, specified set of METHODs which are publicly available to hook into the application</a:t>
            </a:r>
          </a:p>
          <a:p>
            <a:pPr marL="285750" indent="-285750">
              <a:buFontTx/>
              <a:buChar char="-"/>
            </a:pPr>
            <a:r>
              <a:rPr lang="en-CA" dirty="0"/>
              <a:t>The API Method provides SERVICES</a:t>
            </a:r>
          </a:p>
          <a:p>
            <a:pPr marL="285750" indent="-285750">
              <a:buFontTx/>
              <a:buChar char="-"/>
            </a:pPr>
            <a:r>
              <a:rPr lang="en-CA" dirty="0"/>
              <a:t>The </a:t>
            </a:r>
            <a:r>
              <a:rPr lang="en-CA" dirty="0" err="1"/>
              <a:t>Api</a:t>
            </a:r>
            <a:r>
              <a:rPr lang="en-CA" dirty="0"/>
              <a:t> Methods allow you to HOOK INTO the application and make sure of those services in your own code</a:t>
            </a:r>
          </a:p>
        </p:txBody>
      </p:sp>
    </p:spTree>
    <p:extLst>
      <p:ext uri="{BB962C8B-B14F-4D97-AF65-F5344CB8AC3E}">
        <p14:creationId xmlns:p14="http://schemas.microsoft.com/office/powerpoint/2010/main" val="2463724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D7BD9F-3514-4E91-8902-96A8CD40FBD5}"/>
              </a:ext>
            </a:extLst>
          </p:cNvPr>
          <p:cNvPicPr>
            <a:picLocks noChangeAspect="1"/>
          </p:cNvPicPr>
          <p:nvPr/>
        </p:nvPicPr>
        <p:blipFill>
          <a:blip r:embed="rId2"/>
          <a:stretch>
            <a:fillRect/>
          </a:stretch>
        </p:blipFill>
        <p:spPr>
          <a:xfrm>
            <a:off x="0" y="0"/>
            <a:ext cx="12143803" cy="5776024"/>
          </a:xfrm>
          <a:prstGeom prst="rect">
            <a:avLst/>
          </a:prstGeom>
        </p:spPr>
      </p:pic>
    </p:spTree>
    <p:extLst>
      <p:ext uri="{BB962C8B-B14F-4D97-AF65-F5344CB8AC3E}">
        <p14:creationId xmlns:p14="http://schemas.microsoft.com/office/powerpoint/2010/main" val="2275199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47299-60C1-413A-B7EB-81478BC179BE}"/>
              </a:ext>
            </a:extLst>
          </p:cNvPr>
          <p:cNvPicPr>
            <a:picLocks noChangeAspect="1"/>
          </p:cNvPicPr>
          <p:nvPr/>
        </p:nvPicPr>
        <p:blipFill>
          <a:blip r:embed="rId2"/>
          <a:stretch>
            <a:fillRect/>
          </a:stretch>
        </p:blipFill>
        <p:spPr>
          <a:xfrm>
            <a:off x="0" y="124356"/>
            <a:ext cx="12192000" cy="6122448"/>
          </a:xfrm>
          <a:prstGeom prst="rect">
            <a:avLst/>
          </a:prstGeom>
        </p:spPr>
      </p:pic>
    </p:spTree>
    <p:extLst>
      <p:ext uri="{BB962C8B-B14F-4D97-AF65-F5344CB8AC3E}">
        <p14:creationId xmlns:p14="http://schemas.microsoft.com/office/powerpoint/2010/main" val="2764297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9" name="Freeform: Shape 48">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FD918CD-FF52-4583-99D7-7E80246060C2}"/>
              </a:ext>
            </a:extLst>
          </p:cNvPr>
          <p:cNvPicPr>
            <a:picLocks noChangeAspect="1"/>
          </p:cNvPicPr>
          <p:nvPr/>
        </p:nvPicPr>
        <p:blipFill>
          <a:blip r:embed="rId2"/>
          <a:stretch>
            <a:fillRect/>
          </a:stretch>
        </p:blipFill>
        <p:spPr>
          <a:xfrm>
            <a:off x="1402443" y="671951"/>
            <a:ext cx="9396107" cy="3359108"/>
          </a:xfrm>
          <a:prstGeom prst="rect">
            <a:avLst/>
          </a:prstGeom>
        </p:spPr>
      </p:pic>
      <p:sp>
        <p:nvSpPr>
          <p:cNvPr id="2" name="TextBox 1">
            <a:extLst>
              <a:ext uri="{FF2B5EF4-FFF2-40B4-BE49-F238E27FC236}">
                <a16:creationId xmlns:a16="http://schemas.microsoft.com/office/drawing/2014/main" id="{A6962BF9-F9F6-4059-A896-7C5803846D1B}"/>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JUNIT is a Test Harnessing Framework</a:t>
            </a:r>
          </a:p>
          <a:p>
            <a:pPr indent="-228600">
              <a:lnSpc>
                <a:spcPct val="90000"/>
              </a:lnSpc>
              <a:spcAft>
                <a:spcPts val="600"/>
              </a:spcAft>
              <a:buFont typeface="Arial" panose="020B0604020202020204" pitchFamily="34" charset="0"/>
              <a:buChar char="•"/>
            </a:pPr>
            <a:r>
              <a:rPr lang="en-US"/>
              <a:t>You put your code in a “harness”</a:t>
            </a:r>
          </a:p>
          <a:p>
            <a:pPr indent="-228600">
              <a:lnSpc>
                <a:spcPct val="90000"/>
              </a:lnSpc>
              <a:spcAft>
                <a:spcPts val="600"/>
              </a:spcAft>
              <a:buFont typeface="Arial" panose="020B0604020202020204" pitchFamily="34" charset="0"/>
              <a:buChar char="•"/>
            </a:pPr>
            <a:r>
              <a:rPr lang="en-US"/>
              <a:t>The Testing Method runs and uses assert statements to determine if the presented output is the same as what you specified it should be.</a:t>
            </a:r>
          </a:p>
        </p:txBody>
      </p:sp>
    </p:spTree>
    <p:extLst>
      <p:ext uri="{BB962C8B-B14F-4D97-AF65-F5344CB8AC3E}">
        <p14:creationId xmlns:p14="http://schemas.microsoft.com/office/powerpoint/2010/main" val="314687428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7D16-1BE2-4FF4-AA7C-990442E96E0E}"/>
              </a:ext>
            </a:extLst>
          </p:cNvPr>
          <p:cNvSpPr>
            <a:spLocks noGrp="1"/>
          </p:cNvSpPr>
          <p:nvPr>
            <p:ph type="title"/>
          </p:nvPr>
        </p:nvSpPr>
        <p:spPr>
          <a:xfrm>
            <a:off x="838200" y="365125"/>
            <a:ext cx="10801032" cy="690591"/>
          </a:xfrm>
          <a:solidFill>
            <a:schemeClr val="accent4">
              <a:lumMod val="75000"/>
            </a:schemeClr>
          </a:solidFill>
        </p:spPr>
        <p:txBody>
          <a:bodyPr>
            <a:normAutofit fontScale="90000"/>
          </a:bodyPr>
          <a:lstStyle/>
          <a:p>
            <a:r>
              <a:rPr lang="en-CA" dirty="0"/>
              <a:t>Setting up JUNIT.jar in your own environment</a:t>
            </a:r>
          </a:p>
        </p:txBody>
      </p:sp>
      <p:sp>
        <p:nvSpPr>
          <p:cNvPr id="3" name="Content Placeholder 2">
            <a:extLst>
              <a:ext uri="{FF2B5EF4-FFF2-40B4-BE49-F238E27FC236}">
                <a16:creationId xmlns:a16="http://schemas.microsoft.com/office/drawing/2014/main" id="{318C6E7B-37B5-48D4-AB77-7D1095A570D5}"/>
              </a:ext>
            </a:extLst>
          </p:cNvPr>
          <p:cNvSpPr>
            <a:spLocks noGrp="1"/>
          </p:cNvSpPr>
          <p:nvPr>
            <p:ph idx="1"/>
          </p:nvPr>
        </p:nvSpPr>
        <p:spPr>
          <a:xfrm>
            <a:off x="6238716" y="1055716"/>
            <a:ext cx="5400516" cy="4056611"/>
          </a:xfrm>
          <a:solidFill>
            <a:schemeClr val="accent2">
              <a:lumMod val="60000"/>
              <a:lumOff val="40000"/>
            </a:schemeClr>
          </a:solidFill>
        </p:spPr>
        <p:txBody>
          <a:bodyPr/>
          <a:lstStyle/>
          <a:p>
            <a:r>
              <a:rPr lang="en-CA" dirty="0"/>
              <a:t>To install a Java Library – to be available for use with your Java Runtime Environment: putting the jar file on your Operating System’s class path</a:t>
            </a:r>
          </a:p>
          <a:p>
            <a:r>
              <a:rPr lang="en-CA" dirty="0"/>
              <a:t>If you wanted to write Java code to </a:t>
            </a:r>
            <a:r>
              <a:rPr lang="en-CA" dirty="0" err="1"/>
              <a:t>sqlite</a:t>
            </a:r>
            <a:r>
              <a:rPr lang="en-CA" dirty="0"/>
              <a:t> database, you would get the jar file (java archive resource – it is just a Zip file) for SQLite</a:t>
            </a:r>
          </a:p>
        </p:txBody>
      </p:sp>
      <p:pic>
        <p:nvPicPr>
          <p:cNvPr id="5" name="Picture 4">
            <a:extLst>
              <a:ext uri="{FF2B5EF4-FFF2-40B4-BE49-F238E27FC236}">
                <a16:creationId xmlns:a16="http://schemas.microsoft.com/office/drawing/2014/main" id="{1C0318B7-9F4C-4207-8DFA-47D16E3F6A9E}"/>
              </a:ext>
            </a:extLst>
          </p:cNvPr>
          <p:cNvPicPr>
            <a:picLocks noChangeAspect="1"/>
          </p:cNvPicPr>
          <p:nvPr/>
        </p:nvPicPr>
        <p:blipFill>
          <a:blip r:embed="rId2"/>
          <a:stretch>
            <a:fillRect/>
          </a:stretch>
        </p:blipFill>
        <p:spPr>
          <a:xfrm>
            <a:off x="561080" y="1317048"/>
            <a:ext cx="5354813" cy="4562474"/>
          </a:xfrm>
          <a:prstGeom prst="rect">
            <a:avLst/>
          </a:prstGeom>
        </p:spPr>
      </p:pic>
      <p:sp>
        <p:nvSpPr>
          <p:cNvPr id="7" name="TextBox 6">
            <a:extLst>
              <a:ext uri="{FF2B5EF4-FFF2-40B4-BE49-F238E27FC236}">
                <a16:creationId xmlns:a16="http://schemas.microsoft.com/office/drawing/2014/main" id="{0BC44741-365B-42A8-8268-2B024426A4C9}"/>
              </a:ext>
            </a:extLst>
          </p:cNvPr>
          <p:cNvSpPr txBox="1"/>
          <p:nvPr/>
        </p:nvSpPr>
        <p:spPr>
          <a:xfrm>
            <a:off x="911628" y="6492875"/>
            <a:ext cx="10727604" cy="230832"/>
          </a:xfrm>
          <a:prstGeom prst="rect">
            <a:avLst/>
          </a:prstGeom>
          <a:solidFill>
            <a:srgbClr val="00B0F0"/>
          </a:solidFill>
        </p:spPr>
        <p:txBody>
          <a:bodyPr wrap="square">
            <a:spAutoFit/>
          </a:bodyPr>
          <a:lstStyle/>
          <a:p>
            <a:r>
              <a:rPr lang="en-CA" sz="900" dirty="0">
                <a:latin typeface="Abadi" panose="020B0604020104020204" pitchFamily="34" charset="0"/>
              </a:rPr>
              <a:t>https://www.tutorialspoint.com/</a:t>
            </a:r>
            <a:r>
              <a:rPr lang="en-CA" sz="900" dirty="0" err="1">
                <a:latin typeface="Abadi" panose="020B0604020104020204" pitchFamily="34" charset="0"/>
              </a:rPr>
              <a:t>junit</a:t>
            </a:r>
            <a:r>
              <a:rPr lang="en-CA" sz="900" dirty="0">
                <a:latin typeface="Abadi" panose="020B0604020104020204" pitchFamily="34" charset="0"/>
              </a:rPr>
              <a:t>/junit_environment_setup.htm#:~:text=%20JUnit%20-%20Environment%20Setup%20%201%20Step,to%20the%20base%20directory%20location%20where...%20More%20</a:t>
            </a:r>
          </a:p>
        </p:txBody>
      </p:sp>
      <p:sp>
        <p:nvSpPr>
          <p:cNvPr id="8" name="TextBox 7">
            <a:extLst>
              <a:ext uri="{FF2B5EF4-FFF2-40B4-BE49-F238E27FC236}">
                <a16:creationId xmlns:a16="http://schemas.microsoft.com/office/drawing/2014/main" id="{B63F2696-187F-41C6-AA42-FB44DA8F5671}"/>
              </a:ext>
            </a:extLst>
          </p:cNvPr>
          <p:cNvSpPr txBox="1"/>
          <p:nvPr/>
        </p:nvSpPr>
        <p:spPr>
          <a:xfrm>
            <a:off x="6217920" y="5112327"/>
            <a:ext cx="5421312" cy="1200329"/>
          </a:xfrm>
          <a:prstGeom prst="rect">
            <a:avLst/>
          </a:prstGeom>
          <a:solidFill>
            <a:srgbClr val="0070C0"/>
          </a:solidFill>
        </p:spPr>
        <p:txBody>
          <a:bodyPr wrap="square" rtlCol="0">
            <a:spAutoFit/>
          </a:bodyPr>
          <a:lstStyle/>
          <a:p>
            <a:r>
              <a:rPr lang="en-CA" b="1" dirty="0">
                <a:solidFill>
                  <a:schemeClr val="bg1"/>
                </a:solidFill>
              </a:rPr>
              <a:t>A simple workaround to modifying the class path is to put the jar in the same directory as your Java class file: as the JRE looks locally (current directory) before looking on the </a:t>
            </a:r>
            <a:r>
              <a:rPr lang="en-CA" b="1" dirty="0" err="1">
                <a:solidFill>
                  <a:schemeClr val="bg1"/>
                </a:solidFill>
              </a:rPr>
              <a:t>classpath</a:t>
            </a:r>
            <a:r>
              <a:rPr lang="en-CA" b="1" dirty="0">
                <a:solidFill>
                  <a:schemeClr val="bg1"/>
                </a:solidFill>
              </a:rPr>
              <a:t>.</a:t>
            </a:r>
          </a:p>
        </p:txBody>
      </p:sp>
    </p:spTree>
    <p:extLst>
      <p:ext uri="{BB962C8B-B14F-4D97-AF65-F5344CB8AC3E}">
        <p14:creationId xmlns:p14="http://schemas.microsoft.com/office/powerpoint/2010/main" val="242558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D3AE4-A318-4DAD-A429-ACCE51590168}"/>
              </a:ext>
            </a:extLst>
          </p:cNvPr>
          <p:cNvSpPr>
            <a:spLocks noGrp="1"/>
          </p:cNvSpPr>
          <p:nvPr>
            <p:ph type="title"/>
          </p:nvPr>
        </p:nvSpPr>
        <p:spPr>
          <a:xfrm>
            <a:off x="7763256" y="1122363"/>
            <a:ext cx="3834384" cy="2902882"/>
          </a:xfrm>
        </p:spPr>
        <p:txBody>
          <a:bodyPr vert="horz" lIns="91440" tIns="45720" rIns="91440" bIns="45720" rtlCol="0" anchor="b">
            <a:normAutofit/>
          </a:bodyPr>
          <a:lstStyle/>
          <a:p>
            <a:r>
              <a:rPr lang="en-US" sz="3000"/>
              <a:t>JUNIT WEBSITE   </a:t>
            </a:r>
            <a:r>
              <a:rPr lang="en-US" sz="3000">
                <a:hlinkClick r:id="rId2"/>
              </a:rPr>
              <a:t>https://junit.org/junit5/</a:t>
            </a:r>
            <a:r>
              <a:rPr lang="en-US" sz="3000"/>
              <a:t> </a:t>
            </a:r>
          </a:p>
        </p:txBody>
      </p:sp>
      <p:grpSp>
        <p:nvGrpSpPr>
          <p:cNvPr id="13" name="Group 12">
            <a:extLst>
              <a:ext uri="{FF2B5EF4-FFF2-40B4-BE49-F238E27FC236}">
                <a16:creationId xmlns:a16="http://schemas.microsoft.com/office/drawing/2014/main" id="{FCDE997A-E6D1-4881-88E5-269E5AC3DD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63256" y="73152"/>
            <a:ext cx="1178966" cy="232963"/>
            <a:chOff x="7763256" y="73152"/>
            <a:chExt cx="1178966" cy="232963"/>
          </a:xfrm>
        </p:grpSpPr>
        <p:sp>
          <p:nvSpPr>
            <p:cNvPr id="14" name="Rectangle 64">
              <a:extLst>
                <a:ext uri="{FF2B5EF4-FFF2-40B4-BE49-F238E27FC236}">
                  <a16:creationId xmlns:a16="http://schemas.microsoft.com/office/drawing/2014/main" id="{C5A17791-3735-41AA-BC18-9EE281D2BB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F95E12FB-5FC2-40B9-A965-8D752535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E8C32A1A-9FA0-41F6-9AFF-8ECB7FAED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7CF33DCF-317C-4DA0-AB10-D7FFD765B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2903C14D-D613-4770-8686-F92B1DD38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D5F133F7-E38D-4DA1-99C1-86F681CA3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5CAB3553-58B3-4262-BE0D-58D7CA75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D1B417A-9677-4C16-A473-B9683700F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7302AEA5-098D-4C81-88C5-07902BF9C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7C4E3ACA-8B17-422E-90A9-7586D06E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A1ED5-82F7-4465-9B76-3F80A489F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69D1CC06-3A23-41C0-8EBB-28E61278E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462044AD-4120-4B1C-B41A-A45DA5551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0623D13-D545-4F2E-8425-E59D1BEF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E139ADAB-729A-4C31-B7E7-2532FF3FB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7589FD1-9BFF-4E61-8C5E-8CF2AF79A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F53515D-4E5F-4534-90F9-BD9DE4786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13CB45B-7C83-43EA-878D-FE9C4593E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38BA5C82-1285-46A1-BA10-254B21663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199FE72C-20A3-4FB4-BD67-E7EDF540D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ell phone&#10;&#10;Description automatically generated">
            <a:extLst>
              <a:ext uri="{FF2B5EF4-FFF2-40B4-BE49-F238E27FC236}">
                <a16:creationId xmlns:a16="http://schemas.microsoft.com/office/drawing/2014/main" id="{750CC141-5DE0-4EBA-BA3E-D4E2B56D755B}"/>
              </a:ext>
            </a:extLst>
          </p:cNvPr>
          <p:cNvPicPr>
            <a:picLocks noChangeAspect="1"/>
          </p:cNvPicPr>
          <p:nvPr/>
        </p:nvPicPr>
        <p:blipFill rotWithShape="1">
          <a:blip r:embed="rId3"/>
          <a:srcRect r="-2" b="571"/>
          <a:stretch/>
        </p:blipFill>
        <p:spPr>
          <a:xfrm>
            <a:off x="509517" y="576072"/>
            <a:ext cx="6692560" cy="5522976"/>
          </a:xfrm>
          <a:prstGeom prst="rect">
            <a:avLst/>
          </a:prstGeom>
        </p:spPr>
      </p:pic>
      <p:sp>
        <p:nvSpPr>
          <p:cNvPr id="35" name="Rectangle 34">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20DB17D-C19C-4F88-B944-AB118C6F7D7E}"/>
              </a:ext>
            </a:extLst>
          </p:cNvPr>
          <p:cNvSpPr txBox="1"/>
          <p:nvPr/>
        </p:nvSpPr>
        <p:spPr>
          <a:xfrm>
            <a:off x="506057" y="121449"/>
            <a:ext cx="6692560" cy="369332"/>
          </a:xfrm>
          <a:prstGeom prst="rect">
            <a:avLst/>
          </a:prstGeom>
          <a:solidFill>
            <a:schemeClr val="accent2">
              <a:lumMod val="20000"/>
              <a:lumOff val="80000"/>
            </a:schemeClr>
          </a:solidFill>
        </p:spPr>
        <p:txBody>
          <a:bodyPr wrap="square">
            <a:spAutoFit/>
          </a:bodyPr>
          <a:lstStyle/>
          <a:p>
            <a:r>
              <a:rPr lang="en-CA" dirty="0"/>
              <a:t>https://junit.org/junit5/docs/current/user-guide/</a:t>
            </a:r>
          </a:p>
        </p:txBody>
      </p:sp>
    </p:spTree>
    <p:extLst>
      <p:ext uri="{BB962C8B-B14F-4D97-AF65-F5344CB8AC3E}">
        <p14:creationId xmlns:p14="http://schemas.microsoft.com/office/powerpoint/2010/main" val="78424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5A4F-B80C-4F3A-886C-91F79B189BDD}"/>
              </a:ext>
            </a:extLst>
          </p:cNvPr>
          <p:cNvSpPr>
            <a:spLocks noGrp="1"/>
          </p:cNvSpPr>
          <p:nvPr>
            <p:ph type="ctrTitle"/>
          </p:nvPr>
        </p:nvSpPr>
        <p:spPr>
          <a:xfrm>
            <a:off x="717665" y="26425"/>
            <a:ext cx="11210666" cy="1904963"/>
          </a:xfrm>
          <a:solidFill>
            <a:srgbClr val="CF0000"/>
          </a:solidFill>
        </p:spPr>
        <p:txBody>
          <a:bodyPr anchor="t" anchorCtr="0"/>
          <a:lstStyle/>
          <a:p>
            <a:r>
              <a:rPr lang="en-CA" dirty="0">
                <a:solidFill>
                  <a:srgbClr val="DAE3F3"/>
                </a:solidFill>
                <a:latin typeface="Abadi" panose="020B0604020104020204" pitchFamily="34" charset="0"/>
              </a:rPr>
              <a:t>Software Test Procedures and Methodologies</a:t>
            </a:r>
          </a:p>
        </p:txBody>
      </p:sp>
      <p:sp>
        <p:nvSpPr>
          <p:cNvPr id="3" name="Subtitle 2">
            <a:extLst>
              <a:ext uri="{FF2B5EF4-FFF2-40B4-BE49-F238E27FC236}">
                <a16:creationId xmlns:a16="http://schemas.microsoft.com/office/drawing/2014/main" id="{BBD5AD00-2140-497A-B883-6E83BF3A3B78}"/>
              </a:ext>
            </a:extLst>
          </p:cNvPr>
          <p:cNvSpPr>
            <a:spLocks noGrp="1"/>
          </p:cNvSpPr>
          <p:nvPr>
            <p:ph type="subTitle" idx="1"/>
          </p:nvPr>
        </p:nvSpPr>
        <p:spPr>
          <a:xfrm>
            <a:off x="717665" y="3077110"/>
            <a:ext cx="7262553" cy="1655762"/>
          </a:xfrm>
          <a:solidFill>
            <a:schemeClr val="accent1">
              <a:lumMod val="20000"/>
              <a:lumOff val="80000"/>
            </a:schemeClr>
          </a:solidFill>
        </p:spPr>
        <p:txBody>
          <a:bodyPr>
            <a:normAutofit/>
          </a:bodyPr>
          <a:lstStyle/>
          <a:p>
            <a:r>
              <a:rPr lang="en-CA" sz="9600" dirty="0">
                <a:latin typeface="Arial Nova" panose="020B0504020202020204" pitchFamily="34" charset="0"/>
                <a:cs typeface="Aldhabi" panose="01000000000000000000" pitchFamily="2" charset="-78"/>
              </a:rPr>
              <a:t>MAD 5234</a:t>
            </a:r>
          </a:p>
        </p:txBody>
      </p:sp>
      <p:pic>
        <p:nvPicPr>
          <p:cNvPr id="4" name="Picture 3">
            <a:extLst>
              <a:ext uri="{FF2B5EF4-FFF2-40B4-BE49-F238E27FC236}">
                <a16:creationId xmlns:a16="http://schemas.microsoft.com/office/drawing/2014/main" id="{0E6B6F23-297A-4943-B907-F16320B31D66}"/>
              </a:ext>
            </a:extLst>
          </p:cNvPr>
          <p:cNvPicPr>
            <a:picLocks noChangeAspect="1"/>
          </p:cNvPicPr>
          <p:nvPr/>
        </p:nvPicPr>
        <p:blipFill>
          <a:blip r:embed="rId2"/>
          <a:stretch>
            <a:fillRect/>
          </a:stretch>
        </p:blipFill>
        <p:spPr>
          <a:xfrm>
            <a:off x="7794998" y="2606876"/>
            <a:ext cx="4133333" cy="3685714"/>
          </a:xfrm>
          <a:prstGeom prst="rect">
            <a:avLst/>
          </a:prstGeom>
        </p:spPr>
      </p:pic>
      <p:sp>
        <p:nvSpPr>
          <p:cNvPr id="5" name="TextBox 4">
            <a:extLst>
              <a:ext uri="{FF2B5EF4-FFF2-40B4-BE49-F238E27FC236}">
                <a16:creationId xmlns:a16="http://schemas.microsoft.com/office/drawing/2014/main" id="{98E4DA40-2882-488D-910E-C28C684FB914}"/>
              </a:ext>
            </a:extLst>
          </p:cNvPr>
          <p:cNvSpPr txBox="1"/>
          <p:nvPr/>
        </p:nvSpPr>
        <p:spPr>
          <a:xfrm>
            <a:off x="717665" y="4778970"/>
            <a:ext cx="7077333" cy="1754326"/>
          </a:xfrm>
          <a:prstGeom prst="rect">
            <a:avLst/>
          </a:prstGeom>
          <a:solidFill>
            <a:srgbClr val="002060"/>
          </a:solidFill>
        </p:spPr>
        <p:txBody>
          <a:bodyPr wrap="square" rtlCol="0">
            <a:spAutoFit/>
          </a:bodyPr>
          <a:lstStyle/>
          <a:p>
            <a:r>
              <a:rPr lang="en-CA" sz="3600" dirty="0">
                <a:solidFill>
                  <a:srgbClr val="DAE3F3"/>
                </a:solidFill>
                <a:latin typeface="Arial Nova" panose="020B0504020202020204" pitchFamily="34" charset="0"/>
              </a:rPr>
              <a:t>Peter Sigurdson</a:t>
            </a:r>
          </a:p>
          <a:p>
            <a:r>
              <a:rPr lang="en-CA" sz="3600" dirty="0">
                <a:solidFill>
                  <a:srgbClr val="DAE3F3"/>
                </a:solidFill>
                <a:latin typeface="Arial Nova" panose="020B0504020202020204" pitchFamily="34" charset="0"/>
              </a:rPr>
              <a:t>Cestar College Toronto</a:t>
            </a:r>
          </a:p>
          <a:p>
            <a:r>
              <a:rPr lang="en-CA" sz="3600" dirty="0">
                <a:solidFill>
                  <a:srgbClr val="DAE3F3"/>
                </a:solidFill>
                <a:latin typeface="Arial Nova" panose="020B0504020202020204" pitchFamily="34" charset="0"/>
              </a:rPr>
              <a:t>2020 Fall Term</a:t>
            </a:r>
          </a:p>
        </p:txBody>
      </p:sp>
      <p:pic>
        <p:nvPicPr>
          <p:cNvPr id="6" name="Picture 5">
            <a:extLst>
              <a:ext uri="{FF2B5EF4-FFF2-40B4-BE49-F238E27FC236}">
                <a16:creationId xmlns:a16="http://schemas.microsoft.com/office/drawing/2014/main" id="{56EB028B-9979-47C2-835C-F20F6E3A6CC1}"/>
              </a:ext>
            </a:extLst>
          </p:cNvPr>
          <p:cNvPicPr>
            <a:picLocks noChangeAspect="1"/>
          </p:cNvPicPr>
          <p:nvPr/>
        </p:nvPicPr>
        <p:blipFill>
          <a:blip r:embed="rId3">
            <a:alphaModFix amt="41000"/>
          </a:blip>
          <a:stretch>
            <a:fillRect/>
          </a:stretch>
        </p:blipFill>
        <p:spPr>
          <a:xfrm>
            <a:off x="717665" y="1931388"/>
            <a:ext cx="11210665" cy="4601908"/>
          </a:xfrm>
          <a:prstGeom prst="rect">
            <a:avLst/>
          </a:prstGeom>
        </p:spPr>
      </p:pic>
    </p:spTree>
    <p:extLst>
      <p:ext uri="{BB962C8B-B14F-4D97-AF65-F5344CB8AC3E}">
        <p14:creationId xmlns:p14="http://schemas.microsoft.com/office/powerpoint/2010/main" val="1839721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6548-6838-45E8-A7EA-4073FDCB5BAE}"/>
              </a:ext>
            </a:extLst>
          </p:cNvPr>
          <p:cNvSpPr>
            <a:spLocks noGrp="1"/>
          </p:cNvSpPr>
          <p:nvPr>
            <p:ph type="title"/>
          </p:nvPr>
        </p:nvSpPr>
        <p:spPr>
          <a:xfrm>
            <a:off x="838200" y="365126"/>
            <a:ext cx="10515600" cy="840220"/>
          </a:xfrm>
          <a:solidFill>
            <a:schemeClr val="tx2">
              <a:lumMod val="75000"/>
            </a:schemeClr>
          </a:solidFill>
        </p:spPr>
        <p:txBody>
          <a:bodyPr>
            <a:normAutofit fontScale="90000"/>
          </a:bodyPr>
          <a:lstStyle/>
          <a:p>
            <a:r>
              <a:rPr lang="en-CA" dirty="0">
                <a:solidFill>
                  <a:schemeClr val="accent4">
                    <a:lumMod val="60000"/>
                    <a:lumOff val="40000"/>
                  </a:schemeClr>
                </a:solidFill>
                <a:latin typeface="Abadi" panose="020B0604020104020204" pitchFamily="34" charset="0"/>
              </a:rPr>
              <a:t>A simple example done in Visual Studio Code:</a:t>
            </a:r>
          </a:p>
        </p:txBody>
      </p:sp>
      <p:pic>
        <p:nvPicPr>
          <p:cNvPr id="4" name="Picture 3">
            <a:extLst>
              <a:ext uri="{FF2B5EF4-FFF2-40B4-BE49-F238E27FC236}">
                <a16:creationId xmlns:a16="http://schemas.microsoft.com/office/drawing/2014/main" id="{0781A86F-76BF-4789-BCCA-1041878FE8E9}"/>
              </a:ext>
            </a:extLst>
          </p:cNvPr>
          <p:cNvPicPr>
            <a:picLocks noChangeAspect="1"/>
          </p:cNvPicPr>
          <p:nvPr/>
        </p:nvPicPr>
        <p:blipFill>
          <a:blip r:embed="rId2"/>
          <a:stretch>
            <a:fillRect/>
          </a:stretch>
        </p:blipFill>
        <p:spPr>
          <a:xfrm>
            <a:off x="838200" y="1339849"/>
            <a:ext cx="3722302" cy="5153025"/>
          </a:xfrm>
          <a:prstGeom prst="rect">
            <a:avLst/>
          </a:prstGeom>
        </p:spPr>
      </p:pic>
    </p:spTree>
    <p:extLst>
      <p:ext uri="{BB962C8B-B14F-4D97-AF65-F5344CB8AC3E}">
        <p14:creationId xmlns:p14="http://schemas.microsoft.com/office/powerpoint/2010/main" val="1328717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19CA-8876-4DBA-8AB8-97BB413D6E34}"/>
              </a:ext>
            </a:extLst>
          </p:cNvPr>
          <p:cNvSpPr>
            <a:spLocks noGrp="1"/>
          </p:cNvSpPr>
          <p:nvPr>
            <p:ph type="title"/>
          </p:nvPr>
        </p:nvSpPr>
        <p:spPr>
          <a:xfrm>
            <a:off x="838200" y="365125"/>
            <a:ext cx="10932622" cy="1325563"/>
          </a:xfrm>
          <a:solidFill>
            <a:schemeClr val="accent2"/>
          </a:solidFill>
        </p:spPr>
        <p:txBody>
          <a:bodyPr>
            <a:normAutofit fontScale="90000"/>
          </a:bodyPr>
          <a:lstStyle/>
          <a:p>
            <a:r>
              <a:rPr lang="en-US" dirty="0">
                <a:solidFill>
                  <a:srgbClr val="333333"/>
                </a:solidFill>
                <a:latin typeface="proxima-nova"/>
              </a:rPr>
              <a:t>Review the build tools and integrated development environments which fully support JUnit5 </a:t>
            </a:r>
            <a:endParaRPr lang="en-CA" dirty="0"/>
          </a:p>
        </p:txBody>
      </p:sp>
      <p:sp>
        <p:nvSpPr>
          <p:cNvPr id="3" name="Content Placeholder 2">
            <a:extLst>
              <a:ext uri="{FF2B5EF4-FFF2-40B4-BE49-F238E27FC236}">
                <a16:creationId xmlns:a16="http://schemas.microsoft.com/office/drawing/2014/main" id="{FE581467-E816-4BEF-BF91-CE8B0C3EC37B}"/>
              </a:ext>
            </a:extLst>
          </p:cNvPr>
          <p:cNvSpPr>
            <a:spLocks noGrp="1"/>
          </p:cNvSpPr>
          <p:nvPr>
            <p:ph idx="1"/>
          </p:nvPr>
        </p:nvSpPr>
        <p:spPr/>
        <p:txBody>
          <a:bodyPr>
            <a:normAutofit fontScale="70000" lnSpcReduction="20000"/>
          </a:bodyPr>
          <a:lstStyle/>
          <a:p>
            <a:pPr algn="l"/>
            <a:r>
              <a:rPr lang="en-US" b="0" i="0" dirty="0">
                <a:solidFill>
                  <a:srgbClr val="333333"/>
                </a:solidFill>
                <a:effectLst/>
                <a:latin typeface="proxima-nova"/>
              </a:rPr>
              <a:t>We are going to introduce the GitHub repository in which the source code of the examples is hosted. At the time of this recording, the unit platform can be launched by three different tools: Maven, Gradle, and IntelliJ.</a:t>
            </a:r>
          </a:p>
          <a:p>
            <a:pPr algn="l"/>
            <a:r>
              <a:rPr lang="en-US" b="0" i="0" dirty="0">
                <a:solidFill>
                  <a:srgbClr val="333333"/>
                </a:solidFill>
                <a:effectLst/>
                <a:latin typeface="proxima-nova"/>
              </a:rPr>
              <a:t>It's important to remember that JUnit5 requires Java 8 at runtime; however, you can still test code that has been complied with previous versions of the Java development gate. Let's see several examples about each tool. Regarding Maven, first we need to define the Junit </a:t>
            </a:r>
            <a:r>
              <a:rPr lang="en-US" b="0" i="0" dirty="0" err="1">
                <a:solidFill>
                  <a:srgbClr val="333333"/>
                </a:solidFill>
                <a:effectLst/>
                <a:latin typeface="proxima-nova"/>
              </a:rPr>
              <a:t>jupiter</a:t>
            </a:r>
            <a:r>
              <a:rPr lang="en-US" b="0" i="0" dirty="0">
                <a:solidFill>
                  <a:srgbClr val="333333"/>
                </a:solidFill>
                <a:effectLst/>
                <a:latin typeface="proxima-nova"/>
              </a:rPr>
              <a:t> API dependency in our pom.xml file. Then the Maven Surefire Plugin has to be declared.</a:t>
            </a:r>
          </a:p>
          <a:p>
            <a:pPr algn="l"/>
            <a:r>
              <a:rPr lang="en-US" b="0" i="0" dirty="0">
                <a:solidFill>
                  <a:srgbClr val="333333"/>
                </a:solidFill>
                <a:effectLst/>
                <a:latin typeface="proxima-nova"/>
              </a:rPr>
              <a:t>Internally, this plugin needs the Junit platform Surefire provider to discover tests and the </a:t>
            </a:r>
            <a:r>
              <a:rPr lang="en-US" b="0" i="0" dirty="0" err="1">
                <a:solidFill>
                  <a:srgbClr val="333333"/>
                </a:solidFill>
                <a:effectLst/>
                <a:latin typeface="proxima-nova"/>
              </a:rPr>
              <a:t>jupiter</a:t>
            </a:r>
            <a:r>
              <a:rPr lang="en-US" b="0" i="0" dirty="0">
                <a:solidFill>
                  <a:srgbClr val="333333"/>
                </a:solidFill>
                <a:effectLst/>
                <a:latin typeface="proxima-nova"/>
              </a:rPr>
              <a:t> tests engine to execute these tests. Notice that all the source code of this course is available on GitHub in the repository </a:t>
            </a:r>
            <a:r>
              <a:rPr lang="en-US" b="0" i="0" dirty="0">
                <a:solidFill>
                  <a:srgbClr val="000000"/>
                </a:solidFill>
                <a:effectLst/>
                <a:latin typeface="proxima-nova"/>
              </a:rPr>
              <a:t>github.com/</a:t>
            </a:r>
            <a:r>
              <a:rPr lang="en-US" b="0" i="0" dirty="0" err="1">
                <a:solidFill>
                  <a:srgbClr val="000000"/>
                </a:solidFill>
                <a:effectLst/>
                <a:latin typeface="proxima-nova"/>
              </a:rPr>
              <a:t>bonigarcia</a:t>
            </a:r>
            <a:r>
              <a:rPr lang="en-US" b="0" i="0" dirty="0">
                <a:solidFill>
                  <a:srgbClr val="000000"/>
                </a:solidFill>
                <a:effectLst/>
                <a:latin typeface="proxima-nova"/>
              </a:rPr>
              <a:t>/mastering-junit5.</a:t>
            </a:r>
            <a:r>
              <a:rPr lang="en-US" b="0" i="0" dirty="0">
                <a:solidFill>
                  <a:srgbClr val="333333"/>
                </a:solidFill>
                <a:effectLst/>
                <a:latin typeface="proxima-nova"/>
              </a:rPr>
              <a:t> Finally, we need to create a JUnit5 test case which will be executed for example using the common Maven test.</a:t>
            </a:r>
          </a:p>
          <a:p>
            <a:pPr algn="l"/>
            <a:r>
              <a:rPr lang="en-US" b="0" i="0" dirty="0">
                <a:solidFill>
                  <a:srgbClr val="333333"/>
                </a:solidFill>
                <a:effectLst/>
                <a:latin typeface="proxima-nova"/>
              </a:rPr>
              <a:t>Similarly, in Gradle we need to define the Junit </a:t>
            </a:r>
            <a:r>
              <a:rPr lang="en-US" b="0" i="0" dirty="0" err="1">
                <a:solidFill>
                  <a:srgbClr val="333333"/>
                </a:solidFill>
                <a:effectLst/>
                <a:latin typeface="proxima-nova"/>
              </a:rPr>
              <a:t>jupiter</a:t>
            </a:r>
            <a:r>
              <a:rPr lang="en-US" b="0" i="0" dirty="0">
                <a:solidFill>
                  <a:srgbClr val="333333"/>
                </a:solidFill>
                <a:effectLst/>
                <a:latin typeface="proxima-nova"/>
              </a:rPr>
              <a:t> API, also the Junit platform Gradle plugin, and finally the Junit </a:t>
            </a:r>
            <a:r>
              <a:rPr lang="en-US" b="0" i="0" dirty="0" err="1">
                <a:solidFill>
                  <a:srgbClr val="333333"/>
                </a:solidFill>
                <a:effectLst/>
                <a:latin typeface="proxima-nova"/>
              </a:rPr>
              <a:t>jupiter</a:t>
            </a:r>
            <a:r>
              <a:rPr lang="en-US" b="0" i="0" dirty="0">
                <a:solidFill>
                  <a:srgbClr val="333333"/>
                </a:solidFill>
                <a:effectLst/>
                <a:latin typeface="proxima-nova"/>
              </a:rPr>
              <a:t> engine. This time, we use the common Gradle test to execute our first Junit test. Finally, we can use IntelliJ version 2016.2 or upper to run the unit test in this integrated development environment.</a:t>
            </a:r>
          </a:p>
          <a:p>
            <a:endParaRPr lang="en-CA" dirty="0"/>
          </a:p>
        </p:txBody>
      </p:sp>
    </p:spTree>
    <p:extLst>
      <p:ext uri="{BB962C8B-B14F-4D97-AF65-F5344CB8AC3E}">
        <p14:creationId xmlns:p14="http://schemas.microsoft.com/office/powerpoint/2010/main" val="2600636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F2738B-8D63-4460-88B5-0486ECE5C44C}"/>
              </a:ext>
            </a:extLst>
          </p:cNvPr>
          <p:cNvPicPr>
            <a:picLocks noChangeAspect="1"/>
          </p:cNvPicPr>
          <p:nvPr/>
        </p:nvPicPr>
        <p:blipFill>
          <a:blip r:embed="rId2"/>
          <a:stretch>
            <a:fillRect/>
          </a:stretch>
        </p:blipFill>
        <p:spPr>
          <a:xfrm>
            <a:off x="1543285" y="1762299"/>
            <a:ext cx="8388287" cy="2215367"/>
          </a:xfrm>
          <a:prstGeom prst="rect">
            <a:avLst/>
          </a:prstGeom>
        </p:spPr>
      </p:pic>
    </p:spTree>
    <p:extLst>
      <p:ext uri="{BB962C8B-B14F-4D97-AF65-F5344CB8AC3E}">
        <p14:creationId xmlns:p14="http://schemas.microsoft.com/office/powerpoint/2010/main" val="3745510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5A67C-6D65-43B2-AF22-ACEA85EDA52B}"/>
              </a:ext>
            </a:extLst>
          </p:cNvPr>
          <p:cNvPicPr>
            <a:picLocks noChangeAspect="1"/>
          </p:cNvPicPr>
          <p:nvPr/>
        </p:nvPicPr>
        <p:blipFill>
          <a:blip r:embed="rId2"/>
          <a:stretch>
            <a:fillRect/>
          </a:stretch>
        </p:blipFill>
        <p:spPr>
          <a:xfrm>
            <a:off x="58236" y="547687"/>
            <a:ext cx="12075527" cy="5762625"/>
          </a:xfrm>
          <a:prstGeom prst="rect">
            <a:avLst/>
          </a:prstGeom>
        </p:spPr>
      </p:pic>
    </p:spTree>
    <p:extLst>
      <p:ext uri="{BB962C8B-B14F-4D97-AF65-F5344CB8AC3E}">
        <p14:creationId xmlns:p14="http://schemas.microsoft.com/office/powerpoint/2010/main" val="2223475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A2A82-ABDC-4721-866F-A5C2E1DE3285}"/>
              </a:ext>
            </a:extLst>
          </p:cNvPr>
          <p:cNvPicPr>
            <a:picLocks noChangeAspect="1"/>
          </p:cNvPicPr>
          <p:nvPr/>
        </p:nvPicPr>
        <p:blipFill>
          <a:blip r:embed="rId2"/>
          <a:stretch>
            <a:fillRect/>
          </a:stretch>
        </p:blipFill>
        <p:spPr>
          <a:xfrm>
            <a:off x="719824" y="202557"/>
            <a:ext cx="4911320" cy="6452886"/>
          </a:xfrm>
          <a:prstGeom prst="rect">
            <a:avLst/>
          </a:prstGeom>
        </p:spPr>
      </p:pic>
      <p:pic>
        <p:nvPicPr>
          <p:cNvPr id="5" name="Picture 4">
            <a:extLst>
              <a:ext uri="{FF2B5EF4-FFF2-40B4-BE49-F238E27FC236}">
                <a16:creationId xmlns:a16="http://schemas.microsoft.com/office/drawing/2014/main" id="{0D2642C1-EE76-4F5B-B325-2BA91B9EFF2F}"/>
              </a:ext>
            </a:extLst>
          </p:cNvPr>
          <p:cNvPicPr>
            <a:picLocks noChangeAspect="1"/>
          </p:cNvPicPr>
          <p:nvPr/>
        </p:nvPicPr>
        <p:blipFill>
          <a:blip r:embed="rId3"/>
          <a:stretch>
            <a:fillRect/>
          </a:stretch>
        </p:blipFill>
        <p:spPr>
          <a:xfrm>
            <a:off x="3639619" y="348787"/>
            <a:ext cx="8552381" cy="1600000"/>
          </a:xfrm>
          <a:prstGeom prst="rect">
            <a:avLst/>
          </a:prstGeom>
        </p:spPr>
      </p:pic>
    </p:spTree>
    <p:extLst>
      <p:ext uri="{BB962C8B-B14F-4D97-AF65-F5344CB8AC3E}">
        <p14:creationId xmlns:p14="http://schemas.microsoft.com/office/powerpoint/2010/main" val="7680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7B974-71E1-4B0E-98E6-DE9454DFB0A8}"/>
              </a:ext>
            </a:extLst>
          </p:cNvPr>
          <p:cNvPicPr>
            <a:picLocks noChangeAspect="1"/>
          </p:cNvPicPr>
          <p:nvPr/>
        </p:nvPicPr>
        <p:blipFill>
          <a:blip r:embed="rId2"/>
          <a:stretch>
            <a:fillRect/>
          </a:stretch>
        </p:blipFill>
        <p:spPr>
          <a:xfrm>
            <a:off x="768519" y="362175"/>
            <a:ext cx="8026889" cy="3066825"/>
          </a:xfrm>
          <a:prstGeom prst="rect">
            <a:avLst/>
          </a:prstGeom>
        </p:spPr>
      </p:pic>
    </p:spTree>
    <p:extLst>
      <p:ext uri="{BB962C8B-B14F-4D97-AF65-F5344CB8AC3E}">
        <p14:creationId xmlns:p14="http://schemas.microsoft.com/office/powerpoint/2010/main" val="1142553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AB66-BA92-4F4D-9D13-A9B970B42BC2}"/>
              </a:ext>
            </a:extLst>
          </p:cNvPr>
          <p:cNvSpPr>
            <a:spLocks noGrp="1"/>
          </p:cNvSpPr>
          <p:nvPr>
            <p:ph type="title"/>
          </p:nvPr>
        </p:nvSpPr>
        <p:spPr>
          <a:xfrm>
            <a:off x="838200" y="365126"/>
            <a:ext cx="10515600" cy="698904"/>
          </a:xfrm>
          <a:solidFill>
            <a:schemeClr val="accent4">
              <a:lumMod val="60000"/>
              <a:lumOff val="40000"/>
            </a:schemeClr>
          </a:solidFill>
        </p:spPr>
        <p:txBody>
          <a:bodyPr>
            <a:normAutofit/>
          </a:bodyPr>
          <a:lstStyle/>
          <a:p>
            <a:r>
              <a:rPr lang="en-CA" sz="3200" dirty="0">
                <a:latin typeface="Abadi" panose="020B0604020104020204" pitchFamily="34" charset="0"/>
              </a:rPr>
              <a:t>Assignment 1: 15% Due: End of Day SEPT 26 (SAT)</a:t>
            </a:r>
          </a:p>
        </p:txBody>
      </p:sp>
      <p:sp>
        <p:nvSpPr>
          <p:cNvPr id="3" name="Content Placeholder 2">
            <a:extLst>
              <a:ext uri="{FF2B5EF4-FFF2-40B4-BE49-F238E27FC236}">
                <a16:creationId xmlns:a16="http://schemas.microsoft.com/office/drawing/2014/main" id="{B7EB1F99-FE3D-4BE8-87D0-55D21F617F32}"/>
              </a:ext>
            </a:extLst>
          </p:cNvPr>
          <p:cNvSpPr>
            <a:spLocks noGrp="1"/>
          </p:cNvSpPr>
          <p:nvPr>
            <p:ph idx="1"/>
          </p:nvPr>
        </p:nvSpPr>
        <p:spPr>
          <a:xfrm>
            <a:off x="838200" y="1253331"/>
            <a:ext cx="10515600" cy="4351338"/>
          </a:xfrm>
          <a:solidFill>
            <a:schemeClr val="bg2"/>
          </a:solidFill>
        </p:spPr>
        <p:txBody>
          <a:bodyPr/>
          <a:lstStyle/>
          <a:p>
            <a:pPr marL="0" indent="0">
              <a:buNone/>
            </a:pPr>
            <a:r>
              <a:rPr lang="en-CA" dirty="0"/>
              <a:t>In this Assignment you will make a Video which has the intention / which will serve the purpose of teaching other people about:</a:t>
            </a:r>
          </a:p>
          <a:p>
            <a:pPr marL="0" indent="0">
              <a:buNone/>
            </a:pPr>
            <a:r>
              <a:rPr lang="en-CA" dirty="0"/>
              <a:t>1. </a:t>
            </a:r>
            <a:r>
              <a:rPr lang="en-CA" sz="2000" b="1" dirty="0">
                <a:solidFill>
                  <a:srgbClr val="C00000"/>
                </a:solidFill>
              </a:rPr>
              <a:t>How do we do Software Quality Design</a:t>
            </a:r>
          </a:p>
          <a:p>
            <a:pPr marL="0" indent="0">
              <a:buNone/>
            </a:pPr>
            <a:r>
              <a:rPr lang="en-CA" dirty="0"/>
              <a:t>2. </a:t>
            </a:r>
            <a:r>
              <a:rPr lang="en-CA" sz="2000" b="1" dirty="0">
                <a:solidFill>
                  <a:schemeClr val="accent1">
                    <a:lumMod val="75000"/>
                  </a:schemeClr>
                </a:solidFill>
                <a:latin typeface="Abadi" panose="020B0604020104020204" pitchFamily="34" charset="0"/>
              </a:rPr>
              <a:t>How do we do Software Quality ASSURANCE</a:t>
            </a:r>
          </a:p>
          <a:p>
            <a:pPr marL="0" indent="0">
              <a:buNone/>
            </a:pPr>
            <a:r>
              <a:rPr lang="en-CA" dirty="0"/>
              <a:t>3. </a:t>
            </a:r>
            <a:r>
              <a:rPr lang="en-CA" sz="1800" b="1" dirty="0">
                <a:solidFill>
                  <a:schemeClr val="accent4">
                    <a:lumMod val="50000"/>
                  </a:schemeClr>
                </a:solidFill>
                <a:latin typeface="Abadi" panose="020B0604020104020204" pitchFamily="34" charset="0"/>
              </a:rPr>
              <a:t>DEMONSTRATE/TEACH how to use JUNIT to do METHOD UNIT TESTING</a:t>
            </a:r>
            <a:r>
              <a:rPr lang="en-CA" sz="1800" b="1" dirty="0">
                <a:solidFill>
                  <a:schemeClr val="accent1">
                    <a:lumMod val="75000"/>
                  </a:schemeClr>
                </a:solidFill>
                <a:latin typeface="Abadi" panose="020B0604020104020204" pitchFamily="34" charset="0"/>
              </a:rPr>
              <a:t>.</a:t>
            </a:r>
          </a:p>
          <a:p>
            <a:endParaRPr lang="en-CA" dirty="0"/>
          </a:p>
          <a:p>
            <a:r>
              <a:rPr lang="en-CA" dirty="0"/>
              <a:t>A well-constructed video lesson should be able to deliver the message in 3 to 5 minutes.</a:t>
            </a:r>
          </a:p>
        </p:txBody>
      </p:sp>
    </p:spTree>
    <p:extLst>
      <p:ext uri="{BB962C8B-B14F-4D97-AF65-F5344CB8AC3E}">
        <p14:creationId xmlns:p14="http://schemas.microsoft.com/office/powerpoint/2010/main" val="3649136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AB66-BA92-4F4D-9D13-A9B970B42BC2}"/>
              </a:ext>
            </a:extLst>
          </p:cNvPr>
          <p:cNvSpPr>
            <a:spLocks noGrp="1"/>
          </p:cNvSpPr>
          <p:nvPr>
            <p:ph type="title"/>
          </p:nvPr>
        </p:nvSpPr>
        <p:spPr>
          <a:xfrm>
            <a:off x="838200" y="365126"/>
            <a:ext cx="10515600" cy="698904"/>
          </a:xfrm>
          <a:solidFill>
            <a:schemeClr val="accent4">
              <a:lumMod val="60000"/>
              <a:lumOff val="40000"/>
            </a:schemeClr>
          </a:solidFill>
        </p:spPr>
        <p:txBody>
          <a:bodyPr>
            <a:normAutofit/>
          </a:bodyPr>
          <a:lstStyle/>
          <a:p>
            <a:r>
              <a:rPr lang="en-CA" sz="3200" dirty="0">
                <a:latin typeface="Abadi" panose="020B0604020104020204" pitchFamily="34" charset="0"/>
              </a:rPr>
              <a:t>Assignment 1: 15% Due: End of Day SEPT 26 (SAT)</a:t>
            </a:r>
          </a:p>
        </p:txBody>
      </p:sp>
      <p:sp>
        <p:nvSpPr>
          <p:cNvPr id="6" name="Rectangle 5">
            <a:extLst>
              <a:ext uri="{FF2B5EF4-FFF2-40B4-BE49-F238E27FC236}">
                <a16:creationId xmlns:a16="http://schemas.microsoft.com/office/drawing/2014/main" id="{BA3D568A-AE23-489E-B923-ECE4436A87A2}"/>
              </a:ext>
            </a:extLst>
          </p:cNvPr>
          <p:cNvSpPr/>
          <p:nvPr/>
        </p:nvSpPr>
        <p:spPr>
          <a:xfrm>
            <a:off x="838200" y="1799120"/>
            <a:ext cx="10515600" cy="13549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5E718118-5A2E-4FBA-82A6-713253FB9195}"/>
              </a:ext>
            </a:extLst>
          </p:cNvPr>
          <p:cNvSpPr txBox="1"/>
          <p:nvPr/>
        </p:nvSpPr>
        <p:spPr>
          <a:xfrm>
            <a:off x="838200" y="3390653"/>
            <a:ext cx="10515600" cy="2031325"/>
          </a:xfrm>
          <a:prstGeom prst="rect">
            <a:avLst/>
          </a:prstGeom>
          <a:solidFill>
            <a:schemeClr val="accent1">
              <a:lumMod val="20000"/>
              <a:lumOff val="80000"/>
            </a:schemeClr>
          </a:solidFill>
          <a:ln>
            <a:solidFill>
              <a:schemeClr val="accent3">
                <a:lumMod val="20000"/>
                <a:lumOff val="80000"/>
              </a:schemeClr>
            </a:solidFill>
          </a:ln>
        </p:spPr>
        <p:txBody>
          <a:bodyPr wrap="square" rtlCol="0">
            <a:spAutoFit/>
          </a:bodyPr>
          <a:lstStyle/>
          <a:p>
            <a:r>
              <a:rPr lang="en-CA" b="1" dirty="0">
                <a:solidFill>
                  <a:schemeClr val="accent1">
                    <a:lumMod val="50000"/>
                  </a:schemeClr>
                </a:solidFill>
              </a:rPr>
              <a:t>A good simple pattern to make an Instructional Video:</a:t>
            </a:r>
          </a:p>
          <a:p>
            <a:endParaRPr lang="en-CA" dirty="0"/>
          </a:p>
          <a:p>
            <a:pPr marL="342900" indent="-342900">
              <a:buAutoNum type="arabicPeriod"/>
            </a:pPr>
            <a:r>
              <a:rPr lang="en-CA" dirty="0"/>
              <a:t>Put your content into Power Point: Charts, Text, Support Visuals, </a:t>
            </a:r>
          </a:p>
          <a:p>
            <a:pPr marL="342900" indent="-342900">
              <a:buAutoNum type="arabicPeriod"/>
            </a:pPr>
            <a:r>
              <a:rPr lang="en-CA" dirty="0"/>
              <a:t>A. Save PowerPoint as a Video Clip</a:t>
            </a:r>
          </a:p>
          <a:p>
            <a:pPr marL="342900" indent="-342900">
              <a:buAutoNum type="arabicPeriod" startAt="2"/>
            </a:pPr>
            <a:r>
              <a:rPr lang="en-CA" dirty="0"/>
              <a:t>B.  Screencast your SCREEN using your Video Software – run through your Point </a:t>
            </a:r>
            <a:r>
              <a:rPr lang="en-CA" dirty="0" err="1"/>
              <a:t>Point</a:t>
            </a:r>
            <a:r>
              <a:rPr lang="en-CA" dirty="0"/>
              <a:t>.</a:t>
            </a:r>
          </a:p>
          <a:p>
            <a:pPr marL="342900" indent="-342900">
              <a:buAutoNum type="arabicPeriod" startAt="2"/>
            </a:pPr>
            <a:r>
              <a:rPr lang="en-CA" dirty="0"/>
              <a:t>(Optional to do a voice narration).</a:t>
            </a:r>
          </a:p>
          <a:p>
            <a:pPr marL="342900" indent="-342900">
              <a:buAutoNum type="arabicPeriod" startAt="2"/>
            </a:pPr>
            <a:r>
              <a:rPr lang="en-CA" dirty="0"/>
              <a:t>(Optional to include video of your talking and lecturing).</a:t>
            </a:r>
          </a:p>
        </p:txBody>
      </p:sp>
      <p:sp>
        <p:nvSpPr>
          <p:cNvPr id="8" name="TextBox 7">
            <a:extLst>
              <a:ext uri="{FF2B5EF4-FFF2-40B4-BE49-F238E27FC236}">
                <a16:creationId xmlns:a16="http://schemas.microsoft.com/office/drawing/2014/main" id="{96C6B862-A994-4D80-8451-C683CA8F2979}"/>
              </a:ext>
            </a:extLst>
          </p:cNvPr>
          <p:cNvSpPr txBox="1"/>
          <p:nvPr/>
        </p:nvSpPr>
        <p:spPr>
          <a:xfrm>
            <a:off x="897775" y="2014942"/>
            <a:ext cx="2460567" cy="923330"/>
          </a:xfrm>
          <a:prstGeom prst="rect">
            <a:avLst/>
          </a:prstGeom>
          <a:solidFill>
            <a:schemeClr val="bg1"/>
          </a:solidFill>
        </p:spPr>
        <p:txBody>
          <a:bodyPr wrap="square" rtlCol="0">
            <a:spAutoFit/>
          </a:bodyPr>
          <a:lstStyle/>
          <a:p>
            <a:r>
              <a:rPr lang="en-CA" dirty="0"/>
              <a:t>Step 1: State CLEAR Learning Outcomes for your Lesson!</a:t>
            </a:r>
          </a:p>
        </p:txBody>
      </p:sp>
      <p:sp>
        <p:nvSpPr>
          <p:cNvPr id="10" name="TextBox 9">
            <a:extLst>
              <a:ext uri="{FF2B5EF4-FFF2-40B4-BE49-F238E27FC236}">
                <a16:creationId xmlns:a16="http://schemas.microsoft.com/office/drawing/2014/main" id="{6947B672-72D2-4535-9193-7932E5423737}"/>
              </a:ext>
            </a:extLst>
          </p:cNvPr>
          <p:cNvSpPr txBox="1"/>
          <p:nvPr/>
        </p:nvSpPr>
        <p:spPr>
          <a:xfrm>
            <a:off x="3501044" y="1973136"/>
            <a:ext cx="2460567" cy="415498"/>
          </a:xfrm>
          <a:prstGeom prst="rect">
            <a:avLst/>
          </a:prstGeom>
          <a:solidFill>
            <a:schemeClr val="bg1"/>
          </a:solidFill>
        </p:spPr>
        <p:txBody>
          <a:bodyPr wrap="square" rtlCol="0">
            <a:spAutoFit/>
          </a:bodyPr>
          <a:lstStyle/>
          <a:p>
            <a:r>
              <a:rPr lang="en-CA" sz="1050" dirty="0"/>
              <a:t>Step 2: Create a Relational LINK to your Audience’s Interest (What’s in it for ME)</a:t>
            </a:r>
          </a:p>
        </p:txBody>
      </p:sp>
      <p:sp>
        <p:nvSpPr>
          <p:cNvPr id="12" name="TextBox 11">
            <a:extLst>
              <a:ext uri="{FF2B5EF4-FFF2-40B4-BE49-F238E27FC236}">
                <a16:creationId xmlns:a16="http://schemas.microsoft.com/office/drawing/2014/main" id="{BEC96A0A-827B-4921-9466-B8796C16403A}"/>
              </a:ext>
            </a:extLst>
          </p:cNvPr>
          <p:cNvSpPr txBox="1"/>
          <p:nvPr/>
        </p:nvSpPr>
        <p:spPr>
          <a:xfrm>
            <a:off x="3501044" y="2506913"/>
            <a:ext cx="2460567" cy="577081"/>
          </a:xfrm>
          <a:prstGeom prst="rect">
            <a:avLst/>
          </a:prstGeom>
          <a:solidFill>
            <a:schemeClr val="bg1"/>
          </a:solidFill>
        </p:spPr>
        <p:txBody>
          <a:bodyPr wrap="square" rtlCol="0">
            <a:spAutoFit/>
          </a:bodyPr>
          <a:lstStyle/>
          <a:p>
            <a:r>
              <a:rPr lang="en-CA" sz="1050" dirty="0"/>
              <a:t>Case Studies, Talk about how a knowledge of testing and QA practices will make them better programmers</a:t>
            </a:r>
          </a:p>
        </p:txBody>
      </p:sp>
      <p:sp>
        <p:nvSpPr>
          <p:cNvPr id="13" name="TextBox 12">
            <a:extLst>
              <a:ext uri="{FF2B5EF4-FFF2-40B4-BE49-F238E27FC236}">
                <a16:creationId xmlns:a16="http://schemas.microsoft.com/office/drawing/2014/main" id="{E26F6CC0-4B17-4399-AC4A-489B1F0268A9}"/>
              </a:ext>
            </a:extLst>
          </p:cNvPr>
          <p:cNvSpPr txBox="1"/>
          <p:nvPr/>
        </p:nvSpPr>
        <p:spPr>
          <a:xfrm>
            <a:off x="6096000" y="1872123"/>
            <a:ext cx="2460567" cy="1200329"/>
          </a:xfrm>
          <a:prstGeom prst="rect">
            <a:avLst/>
          </a:prstGeom>
          <a:solidFill>
            <a:schemeClr val="bg1"/>
          </a:solidFill>
        </p:spPr>
        <p:txBody>
          <a:bodyPr wrap="square" rtlCol="0">
            <a:spAutoFit/>
          </a:bodyPr>
          <a:lstStyle/>
          <a:p>
            <a:r>
              <a:rPr lang="en-CA" dirty="0"/>
              <a:t>Step 3: Deliver your Lesson: screen casting, Show your PowerPoint, lecture</a:t>
            </a:r>
          </a:p>
        </p:txBody>
      </p:sp>
      <p:sp>
        <p:nvSpPr>
          <p:cNvPr id="15" name="TextBox 14">
            <a:extLst>
              <a:ext uri="{FF2B5EF4-FFF2-40B4-BE49-F238E27FC236}">
                <a16:creationId xmlns:a16="http://schemas.microsoft.com/office/drawing/2014/main" id="{CB0536A0-AFB3-445D-88C5-306E85B44FA7}"/>
              </a:ext>
            </a:extLst>
          </p:cNvPr>
          <p:cNvSpPr txBox="1"/>
          <p:nvPr/>
        </p:nvSpPr>
        <p:spPr>
          <a:xfrm>
            <a:off x="8758844" y="1883665"/>
            <a:ext cx="2460567" cy="1261884"/>
          </a:xfrm>
          <a:prstGeom prst="rect">
            <a:avLst/>
          </a:prstGeom>
          <a:solidFill>
            <a:schemeClr val="bg1"/>
          </a:solidFill>
        </p:spPr>
        <p:txBody>
          <a:bodyPr wrap="square" rtlCol="0">
            <a:spAutoFit/>
          </a:bodyPr>
          <a:lstStyle/>
          <a:p>
            <a:r>
              <a:rPr lang="en-CA" sz="1400" dirty="0">
                <a:solidFill>
                  <a:schemeClr val="bg1"/>
                </a:solidFill>
                <a:latin typeface="Abadi" panose="020B0604020104020204" pitchFamily="34" charset="0"/>
              </a:rPr>
              <a:t>Step 4: Wrap up, summary, conclusion: Reinforce what you have </a:t>
            </a:r>
            <a:r>
              <a:rPr lang="en-CA" sz="1600" dirty="0">
                <a:solidFill>
                  <a:schemeClr val="bg1"/>
                </a:solidFill>
                <a:latin typeface="Abadi" panose="020B0604020104020204" pitchFamily="34" charset="0"/>
              </a:rPr>
              <a:t>told them: and why they are excited about it! </a:t>
            </a:r>
          </a:p>
        </p:txBody>
      </p:sp>
      <p:sp>
        <p:nvSpPr>
          <p:cNvPr id="16" name="TextBox 15">
            <a:extLst>
              <a:ext uri="{FF2B5EF4-FFF2-40B4-BE49-F238E27FC236}">
                <a16:creationId xmlns:a16="http://schemas.microsoft.com/office/drawing/2014/main" id="{474E4135-6684-4F6D-845E-0A0EF6F106BD}"/>
              </a:ext>
            </a:extLst>
          </p:cNvPr>
          <p:cNvSpPr txBox="1"/>
          <p:nvPr/>
        </p:nvSpPr>
        <p:spPr>
          <a:xfrm>
            <a:off x="838200" y="1246909"/>
            <a:ext cx="10515600" cy="369332"/>
          </a:xfrm>
          <a:prstGeom prst="rect">
            <a:avLst/>
          </a:prstGeom>
          <a:solidFill>
            <a:schemeClr val="accent1">
              <a:lumMod val="40000"/>
              <a:lumOff val="60000"/>
            </a:schemeClr>
          </a:solidFill>
          <a:ln>
            <a:solidFill>
              <a:schemeClr val="tx2"/>
            </a:solidFill>
          </a:ln>
        </p:spPr>
        <p:txBody>
          <a:bodyPr wrap="square" rtlCol="0">
            <a:spAutoFit/>
          </a:bodyPr>
          <a:lstStyle/>
          <a:p>
            <a:r>
              <a:rPr lang="en-CA" dirty="0"/>
              <a:t>There can be up to 4 people in a team</a:t>
            </a:r>
          </a:p>
        </p:txBody>
      </p:sp>
    </p:spTree>
    <p:extLst>
      <p:ext uri="{BB962C8B-B14F-4D97-AF65-F5344CB8AC3E}">
        <p14:creationId xmlns:p14="http://schemas.microsoft.com/office/powerpoint/2010/main" val="3814750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AB66-BA92-4F4D-9D13-A9B970B42BC2}"/>
              </a:ext>
            </a:extLst>
          </p:cNvPr>
          <p:cNvSpPr>
            <a:spLocks noGrp="1"/>
          </p:cNvSpPr>
          <p:nvPr>
            <p:ph type="title"/>
          </p:nvPr>
        </p:nvSpPr>
        <p:spPr>
          <a:xfrm>
            <a:off x="838200" y="365126"/>
            <a:ext cx="10515600" cy="698904"/>
          </a:xfrm>
          <a:solidFill>
            <a:schemeClr val="accent4">
              <a:lumMod val="60000"/>
              <a:lumOff val="40000"/>
            </a:schemeClr>
          </a:solidFill>
        </p:spPr>
        <p:txBody>
          <a:bodyPr>
            <a:normAutofit/>
          </a:bodyPr>
          <a:lstStyle/>
          <a:p>
            <a:r>
              <a:rPr lang="en-CA" sz="3200" dirty="0">
                <a:latin typeface="Abadi" panose="020B0604020104020204" pitchFamily="34" charset="0"/>
              </a:rPr>
              <a:t>Assignment 1: Grading Rubric</a:t>
            </a:r>
          </a:p>
        </p:txBody>
      </p:sp>
      <p:sp>
        <p:nvSpPr>
          <p:cNvPr id="15" name="TextBox 14">
            <a:extLst>
              <a:ext uri="{FF2B5EF4-FFF2-40B4-BE49-F238E27FC236}">
                <a16:creationId xmlns:a16="http://schemas.microsoft.com/office/drawing/2014/main" id="{CB0536A0-AFB3-445D-88C5-306E85B44FA7}"/>
              </a:ext>
            </a:extLst>
          </p:cNvPr>
          <p:cNvSpPr txBox="1"/>
          <p:nvPr/>
        </p:nvSpPr>
        <p:spPr>
          <a:xfrm>
            <a:off x="8758844" y="1883665"/>
            <a:ext cx="2460567" cy="1261884"/>
          </a:xfrm>
          <a:prstGeom prst="rect">
            <a:avLst/>
          </a:prstGeom>
          <a:solidFill>
            <a:schemeClr val="bg1"/>
          </a:solidFill>
        </p:spPr>
        <p:txBody>
          <a:bodyPr wrap="square" rtlCol="0">
            <a:spAutoFit/>
          </a:bodyPr>
          <a:lstStyle/>
          <a:p>
            <a:r>
              <a:rPr lang="en-CA" sz="1400" dirty="0">
                <a:solidFill>
                  <a:schemeClr val="bg1"/>
                </a:solidFill>
                <a:latin typeface="Abadi" panose="020B0604020104020204" pitchFamily="34" charset="0"/>
              </a:rPr>
              <a:t>Step 4: Wrap up, summary, conclusion: Reinforce what you have </a:t>
            </a:r>
            <a:r>
              <a:rPr lang="en-CA" sz="1600" dirty="0">
                <a:solidFill>
                  <a:schemeClr val="bg1"/>
                </a:solidFill>
                <a:latin typeface="Abadi" panose="020B0604020104020204" pitchFamily="34" charset="0"/>
              </a:rPr>
              <a:t>told them: and why they are excited about it! </a:t>
            </a:r>
          </a:p>
        </p:txBody>
      </p:sp>
      <p:graphicFrame>
        <p:nvGraphicFramePr>
          <p:cNvPr id="3" name="Table 3">
            <a:extLst>
              <a:ext uri="{FF2B5EF4-FFF2-40B4-BE49-F238E27FC236}">
                <a16:creationId xmlns:a16="http://schemas.microsoft.com/office/drawing/2014/main" id="{A49D93AC-6AA6-498E-BB48-937982B1961A}"/>
              </a:ext>
            </a:extLst>
          </p:cNvPr>
          <p:cNvGraphicFramePr>
            <a:graphicFrameLocks noGrp="1"/>
          </p:cNvGraphicFramePr>
          <p:nvPr>
            <p:extLst>
              <p:ext uri="{D42A27DB-BD31-4B8C-83A1-F6EECF244321}">
                <p14:modId xmlns:p14="http://schemas.microsoft.com/office/powerpoint/2010/main" val="4232343449"/>
              </p:ext>
            </p:extLst>
          </p:nvPr>
        </p:nvGraphicFramePr>
        <p:xfrm>
          <a:off x="838200" y="1392996"/>
          <a:ext cx="10515600" cy="4159904"/>
        </p:xfrm>
        <a:graphic>
          <a:graphicData uri="http://schemas.openxmlformats.org/drawingml/2006/table">
            <a:tbl>
              <a:tblPr firstRow="1" bandRow="1">
                <a:tableStyleId>{5C22544A-7EE6-4342-B048-85BDC9FD1C3A}</a:tableStyleId>
              </a:tblPr>
              <a:tblGrid>
                <a:gridCol w="1289858">
                  <a:extLst>
                    <a:ext uri="{9D8B030D-6E8A-4147-A177-3AD203B41FA5}">
                      <a16:colId xmlns:a16="http://schemas.microsoft.com/office/drawing/2014/main" val="865456359"/>
                    </a:ext>
                  </a:extLst>
                </a:gridCol>
                <a:gridCol w="7747462">
                  <a:extLst>
                    <a:ext uri="{9D8B030D-6E8A-4147-A177-3AD203B41FA5}">
                      <a16:colId xmlns:a16="http://schemas.microsoft.com/office/drawing/2014/main" val="1715398555"/>
                    </a:ext>
                  </a:extLst>
                </a:gridCol>
                <a:gridCol w="465513">
                  <a:extLst>
                    <a:ext uri="{9D8B030D-6E8A-4147-A177-3AD203B41FA5}">
                      <a16:colId xmlns:a16="http://schemas.microsoft.com/office/drawing/2014/main" val="2127771687"/>
                    </a:ext>
                  </a:extLst>
                </a:gridCol>
                <a:gridCol w="565265">
                  <a:extLst>
                    <a:ext uri="{9D8B030D-6E8A-4147-A177-3AD203B41FA5}">
                      <a16:colId xmlns:a16="http://schemas.microsoft.com/office/drawing/2014/main" val="1142158558"/>
                    </a:ext>
                  </a:extLst>
                </a:gridCol>
                <a:gridCol w="447502">
                  <a:extLst>
                    <a:ext uri="{9D8B030D-6E8A-4147-A177-3AD203B41FA5}">
                      <a16:colId xmlns:a16="http://schemas.microsoft.com/office/drawing/2014/main" val="3654817654"/>
                    </a:ext>
                  </a:extLst>
                </a:gridCol>
              </a:tblGrid>
              <a:tr h="552594">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557885206"/>
                  </a:ext>
                </a:extLst>
              </a:tr>
              <a:tr h="943490">
                <a:tc>
                  <a:txBody>
                    <a:bodyPr/>
                    <a:lstStyle/>
                    <a:p>
                      <a:r>
                        <a:rPr lang="en-CA" dirty="0"/>
                        <a:t>100%</a:t>
                      </a:r>
                    </a:p>
                  </a:txBody>
                  <a:tcPr/>
                </a:tc>
                <a:tc>
                  <a:txBody>
                    <a:bodyPr/>
                    <a:lstStyle/>
                    <a:p>
                      <a:r>
                        <a:rPr lang="en-CA" dirty="0"/>
                        <a:t>Show excitement ; passion; enthusiasm; present new, innovative, unique concepts, insights, innovations and practices: make your presentation look like it could be the starter of a Training such as you might see on Udemy or Lynda.com</a:t>
                      </a:r>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002474007"/>
                  </a:ext>
                </a:extLst>
              </a:tr>
              <a:tr h="943490">
                <a:tc>
                  <a:txBody>
                    <a:bodyPr/>
                    <a:lstStyle/>
                    <a:p>
                      <a:r>
                        <a:rPr lang="en-CA" dirty="0"/>
                        <a:t>75%</a:t>
                      </a:r>
                    </a:p>
                  </a:txBody>
                  <a:tcPr/>
                </a:tc>
                <a:tc>
                  <a:txBody>
                    <a:bodyPr/>
                    <a:lstStyle/>
                    <a:p>
                      <a:r>
                        <a:rPr lang="en-CA" dirty="0"/>
                        <a:t>Effective use of Visuals; give good clear explanations and procedures that a learner will be able to follow and repeat on their own; Good well-presented procedures and explanations</a:t>
                      </a:r>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507563085"/>
                  </a:ext>
                </a:extLst>
              </a:tr>
              <a:tr h="860165">
                <a:tc>
                  <a:txBody>
                    <a:bodyPr/>
                    <a:lstStyle/>
                    <a:p>
                      <a:r>
                        <a:rPr lang="en-CA" dirty="0"/>
                        <a:t>50%</a:t>
                      </a:r>
                    </a:p>
                  </a:txBody>
                  <a:tcPr/>
                </a:tc>
                <a:tc>
                  <a:txBody>
                    <a:bodyPr/>
                    <a:lstStyle/>
                    <a:p>
                      <a:r>
                        <a:rPr lang="en-CA" dirty="0"/>
                        <a:t>Present a well-structured delivery of what software quality assurance and software testing is; Why do we do it and How do we do it</a:t>
                      </a:r>
                    </a:p>
                  </a:txBody>
                  <a:tcPr/>
                </a:tc>
                <a:tc>
                  <a:txBody>
                    <a:bodyPr/>
                    <a:lstStyle/>
                    <a:p>
                      <a:endParaRPr lang="en-CA" dirty="0"/>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785952287"/>
                  </a:ext>
                </a:extLst>
              </a:tr>
              <a:tr h="860165">
                <a:tc>
                  <a:txBody>
                    <a:bodyPr/>
                    <a:lstStyle/>
                    <a:p>
                      <a:r>
                        <a:rPr lang="en-CA" dirty="0"/>
                        <a:t>25%</a:t>
                      </a:r>
                    </a:p>
                  </a:txBody>
                  <a:tcPr/>
                </a:tc>
                <a:tc>
                  <a:txBody>
                    <a:bodyPr/>
                    <a:lstStyle/>
                    <a:p>
                      <a:r>
                        <a:rPr lang="en-CA" dirty="0"/>
                        <a:t>Hand in on time and in the proper format</a:t>
                      </a:r>
                    </a:p>
                  </a:txBody>
                  <a:tcPr/>
                </a:tc>
                <a:tc>
                  <a:txBody>
                    <a:bodyPr/>
                    <a:lstStyle/>
                    <a:p>
                      <a:endParaRPr lang="en-CA"/>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115301215"/>
                  </a:ext>
                </a:extLst>
              </a:tr>
            </a:tbl>
          </a:graphicData>
        </a:graphic>
      </p:graphicFrame>
    </p:spTree>
    <p:extLst>
      <p:ext uri="{BB962C8B-B14F-4D97-AF65-F5344CB8AC3E}">
        <p14:creationId xmlns:p14="http://schemas.microsoft.com/office/powerpoint/2010/main" val="2986409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54CBB32C-47FD-44B3-AE72-C6109244FFFC}"/>
              </a:ext>
            </a:extLst>
          </p:cNvPr>
          <p:cNvPicPr>
            <a:picLocks noChangeAspect="1"/>
          </p:cNvPicPr>
          <p:nvPr/>
        </p:nvPicPr>
        <p:blipFill rotWithShape="1">
          <a:blip r:embed="rId2"/>
          <a:srcRect b="16990"/>
          <a:stretch/>
        </p:blipFill>
        <p:spPr>
          <a:xfrm>
            <a:off x="819160" y="0"/>
            <a:ext cx="10553680" cy="5935345"/>
          </a:xfrm>
          <a:prstGeom prst="rect">
            <a:avLst/>
          </a:prstGeom>
        </p:spPr>
      </p:pic>
      <p:sp>
        <p:nvSpPr>
          <p:cNvPr id="7" name="TextBox 6">
            <a:extLst>
              <a:ext uri="{FF2B5EF4-FFF2-40B4-BE49-F238E27FC236}">
                <a16:creationId xmlns:a16="http://schemas.microsoft.com/office/drawing/2014/main" id="{476BE5A0-F055-4CDB-9691-F7954E76259B}"/>
              </a:ext>
            </a:extLst>
          </p:cNvPr>
          <p:cNvSpPr txBox="1"/>
          <p:nvPr/>
        </p:nvSpPr>
        <p:spPr>
          <a:xfrm>
            <a:off x="3048000" y="6273562"/>
            <a:ext cx="6096000" cy="246221"/>
          </a:xfrm>
          <a:prstGeom prst="rect">
            <a:avLst/>
          </a:prstGeom>
          <a:solidFill>
            <a:schemeClr val="accent1">
              <a:lumMod val="60000"/>
              <a:lumOff val="40000"/>
            </a:schemeClr>
          </a:solidFill>
        </p:spPr>
        <p:txBody>
          <a:bodyPr wrap="square">
            <a:spAutoFit/>
          </a:bodyPr>
          <a:lstStyle/>
          <a:p>
            <a:r>
              <a:rPr lang="en-CA" sz="1000" dirty="0"/>
              <a:t>https://www.nchsoftware.com/capture/index.html?msclkid=92b5bf56427e1404323be03d7e4b02b7</a:t>
            </a:r>
          </a:p>
        </p:txBody>
      </p:sp>
    </p:spTree>
    <p:extLst>
      <p:ext uri="{BB962C8B-B14F-4D97-AF65-F5344CB8AC3E}">
        <p14:creationId xmlns:p14="http://schemas.microsoft.com/office/powerpoint/2010/main" val="112785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4614-9D6D-4A18-9E40-06062407C003}"/>
              </a:ext>
            </a:extLst>
          </p:cNvPr>
          <p:cNvSpPr>
            <a:spLocks noGrp="1"/>
          </p:cNvSpPr>
          <p:nvPr>
            <p:ph type="title"/>
          </p:nvPr>
        </p:nvSpPr>
        <p:spPr>
          <a:xfrm>
            <a:off x="838200" y="162138"/>
            <a:ext cx="10515600" cy="1325563"/>
          </a:xfrm>
          <a:solidFill>
            <a:schemeClr val="tx2">
              <a:lumMod val="50000"/>
            </a:schemeClr>
          </a:solidFill>
        </p:spPr>
        <p:txBody>
          <a:bodyPr>
            <a:normAutofit/>
          </a:bodyPr>
          <a:lstStyle/>
          <a:p>
            <a:r>
              <a:rPr lang="en-CA" b="1" dirty="0">
                <a:solidFill>
                  <a:schemeClr val="bg1"/>
                </a:solidFill>
                <a:latin typeface="Angsana New" panose="02020603050405020304" pitchFamily="18" charset="-34"/>
                <a:cs typeface="Angsana New" panose="02020603050405020304" pitchFamily="18" charset="-34"/>
              </a:rPr>
              <a:t>Trello is an inexpensive and effective way to manage your Agile Software Development Tasks</a:t>
            </a:r>
          </a:p>
        </p:txBody>
      </p:sp>
      <p:pic>
        <p:nvPicPr>
          <p:cNvPr id="4" name="Picture 3">
            <a:extLst>
              <a:ext uri="{FF2B5EF4-FFF2-40B4-BE49-F238E27FC236}">
                <a16:creationId xmlns:a16="http://schemas.microsoft.com/office/drawing/2014/main" id="{74EC4E36-485F-49D6-9E69-0EBA5031E13F}"/>
              </a:ext>
            </a:extLst>
          </p:cNvPr>
          <p:cNvPicPr>
            <a:picLocks noChangeAspect="1"/>
          </p:cNvPicPr>
          <p:nvPr/>
        </p:nvPicPr>
        <p:blipFill>
          <a:blip r:embed="rId2"/>
          <a:stretch>
            <a:fillRect/>
          </a:stretch>
        </p:blipFill>
        <p:spPr>
          <a:xfrm>
            <a:off x="838200" y="1325564"/>
            <a:ext cx="7926445" cy="5312109"/>
          </a:xfrm>
          <a:prstGeom prst="rect">
            <a:avLst/>
          </a:prstGeom>
        </p:spPr>
      </p:pic>
      <p:sp>
        <p:nvSpPr>
          <p:cNvPr id="5" name="TextBox 4">
            <a:extLst>
              <a:ext uri="{FF2B5EF4-FFF2-40B4-BE49-F238E27FC236}">
                <a16:creationId xmlns:a16="http://schemas.microsoft.com/office/drawing/2014/main" id="{CF141F77-61B4-4145-9D58-C13B7EE33AFD}"/>
              </a:ext>
            </a:extLst>
          </p:cNvPr>
          <p:cNvSpPr txBox="1"/>
          <p:nvPr/>
        </p:nvSpPr>
        <p:spPr>
          <a:xfrm>
            <a:off x="8896350" y="1545890"/>
            <a:ext cx="2914650" cy="5078313"/>
          </a:xfrm>
          <a:prstGeom prst="rect">
            <a:avLst/>
          </a:prstGeom>
          <a:solidFill>
            <a:schemeClr val="tx2"/>
          </a:solidFill>
        </p:spPr>
        <p:txBody>
          <a:bodyPr wrap="square" rtlCol="0">
            <a:spAutoFit/>
          </a:bodyPr>
          <a:lstStyle/>
          <a:p>
            <a:r>
              <a:rPr lang="en-CA" sz="3600" dirty="0">
                <a:solidFill>
                  <a:schemeClr val="bg1"/>
                </a:solidFill>
                <a:latin typeface="Bahnschrift" panose="020B0502040204020203" pitchFamily="34" charset="0"/>
              </a:rPr>
              <a:t>Trello is based on the Kanban model of moving cards around to keep track of tasks and resources </a:t>
            </a:r>
          </a:p>
        </p:txBody>
      </p:sp>
    </p:spTree>
    <p:extLst>
      <p:ext uri="{BB962C8B-B14F-4D97-AF65-F5344CB8AC3E}">
        <p14:creationId xmlns:p14="http://schemas.microsoft.com/office/powerpoint/2010/main" val="622479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35F17-4840-4F4F-9825-17478CAD1069}"/>
              </a:ext>
            </a:extLst>
          </p:cNvPr>
          <p:cNvSpPr>
            <a:spLocks noGrp="1"/>
          </p:cNvSpPr>
          <p:nvPr>
            <p:ph type="title"/>
          </p:nvPr>
        </p:nvSpPr>
        <p:spPr>
          <a:xfrm>
            <a:off x="838200" y="205014"/>
            <a:ext cx="9534524" cy="608063"/>
          </a:xfrm>
          <a:solidFill>
            <a:schemeClr val="accent2">
              <a:lumMod val="60000"/>
              <a:lumOff val="40000"/>
            </a:schemeClr>
          </a:solidFill>
        </p:spPr>
        <p:txBody>
          <a:bodyPr>
            <a:normAutofit fontScale="90000"/>
          </a:bodyPr>
          <a:lstStyle/>
          <a:p>
            <a:r>
              <a:rPr lang="en-CA" dirty="0"/>
              <a:t>Free 30 Day Trial of Camtasia</a:t>
            </a:r>
          </a:p>
        </p:txBody>
      </p:sp>
      <p:pic>
        <p:nvPicPr>
          <p:cNvPr id="4" name="Picture 3">
            <a:extLst>
              <a:ext uri="{FF2B5EF4-FFF2-40B4-BE49-F238E27FC236}">
                <a16:creationId xmlns:a16="http://schemas.microsoft.com/office/drawing/2014/main" id="{DB27BD61-9736-4706-BB0C-317484BAB077}"/>
              </a:ext>
            </a:extLst>
          </p:cNvPr>
          <p:cNvPicPr>
            <a:picLocks noChangeAspect="1"/>
          </p:cNvPicPr>
          <p:nvPr/>
        </p:nvPicPr>
        <p:blipFill>
          <a:blip r:embed="rId2"/>
          <a:stretch>
            <a:fillRect/>
          </a:stretch>
        </p:blipFill>
        <p:spPr>
          <a:xfrm>
            <a:off x="838200" y="1182410"/>
            <a:ext cx="9534524" cy="5221287"/>
          </a:xfrm>
          <a:prstGeom prst="rect">
            <a:avLst/>
          </a:prstGeom>
        </p:spPr>
      </p:pic>
      <p:sp>
        <p:nvSpPr>
          <p:cNvPr id="6" name="TextBox 5">
            <a:extLst>
              <a:ext uri="{FF2B5EF4-FFF2-40B4-BE49-F238E27FC236}">
                <a16:creationId xmlns:a16="http://schemas.microsoft.com/office/drawing/2014/main" id="{516364C6-29D7-4DA3-B357-C4DE90ECBCEB}"/>
              </a:ext>
            </a:extLst>
          </p:cNvPr>
          <p:cNvSpPr txBox="1"/>
          <p:nvPr/>
        </p:nvSpPr>
        <p:spPr>
          <a:xfrm>
            <a:off x="838200" y="813078"/>
            <a:ext cx="9534524" cy="369332"/>
          </a:xfrm>
          <a:prstGeom prst="rect">
            <a:avLst/>
          </a:prstGeom>
          <a:solidFill>
            <a:schemeClr val="accent1">
              <a:lumMod val="20000"/>
              <a:lumOff val="80000"/>
            </a:schemeClr>
          </a:solidFill>
        </p:spPr>
        <p:txBody>
          <a:bodyPr wrap="square">
            <a:spAutoFit/>
          </a:bodyPr>
          <a:lstStyle/>
          <a:p>
            <a:r>
              <a:rPr lang="en-CA" dirty="0"/>
              <a:t>https://www.techsmith.com/products.html</a:t>
            </a:r>
          </a:p>
        </p:txBody>
      </p:sp>
    </p:spTree>
    <p:extLst>
      <p:ext uri="{BB962C8B-B14F-4D97-AF65-F5344CB8AC3E}">
        <p14:creationId xmlns:p14="http://schemas.microsoft.com/office/powerpoint/2010/main" val="1791069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152C6A-26D4-4C25-9873-2C440B7483A6}"/>
              </a:ext>
            </a:extLst>
          </p:cNvPr>
          <p:cNvSpPr>
            <a:spLocks noGrp="1"/>
          </p:cNvSpPr>
          <p:nvPr>
            <p:ph idx="1"/>
          </p:nvPr>
        </p:nvSpPr>
        <p:spPr>
          <a:xfrm>
            <a:off x="838200" y="6257924"/>
            <a:ext cx="10515600" cy="290513"/>
          </a:xfrm>
          <a:solidFill>
            <a:srgbClr val="92D050"/>
          </a:solidFill>
        </p:spPr>
        <p:txBody>
          <a:bodyPr>
            <a:normAutofit fontScale="55000" lnSpcReduction="20000"/>
          </a:bodyPr>
          <a:lstStyle/>
          <a:p>
            <a:pPr marL="0" indent="0" algn="ctr">
              <a:buNone/>
            </a:pPr>
            <a:r>
              <a:rPr lang="en-CA" dirty="0"/>
              <a:t>https://code.visualstudio.com/Download</a:t>
            </a:r>
          </a:p>
        </p:txBody>
      </p:sp>
      <p:pic>
        <p:nvPicPr>
          <p:cNvPr id="4" name="Picture 3">
            <a:extLst>
              <a:ext uri="{FF2B5EF4-FFF2-40B4-BE49-F238E27FC236}">
                <a16:creationId xmlns:a16="http://schemas.microsoft.com/office/drawing/2014/main" id="{8DBADB81-E17A-48AB-AE93-7D85AEDEABE5}"/>
              </a:ext>
            </a:extLst>
          </p:cNvPr>
          <p:cNvPicPr>
            <a:picLocks noChangeAspect="1"/>
          </p:cNvPicPr>
          <p:nvPr/>
        </p:nvPicPr>
        <p:blipFill>
          <a:blip r:embed="rId2"/>
          <a:stretch>
            <a:fillRect/>
          </a:stretch>
        </p:blipFill>
        <p:spPr>
          <a:xfrm>
            <a:off x="611797" y="215985"/>
            <a:ext cx="10852027" cy="6041939"/>
          </a:xfrm>
          <a:prstGeom prst="rect">
            <a:avLst/>
          </a:prstGeom>
        </p:spPr>
      </p:pic>
    </p:spTree>
    <p:extLst>
      <p:ext uri="{BB962C8B-B14F-4D97-AF65-F5344CB8AC3E}">
        <p14:creationId xmlns:p14="http://schemas.microsoft.com/office/powerpoint/2010/main" val="2447544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5906-FA4C-48FC-BC81-582B51245504}"/>
              </a:ext>
            </a:extLst>
          </p:cNvPr>
          <p:cNvSpPr>
            <a:spLocks noGrp="1"/>
          </p:cNvSpPr>
          <p:nvPr>
            <p:ph type="title"/>
          </p:nvPr>
        </p:nvSpPr>
        <p:spPr>
          <a:solidFill>
            <a:schemeClr val="accent2">
              <a:lumMod val="20000"/>
              <a:lumOff val="80000"/>
            </a:schemeClr>
          </a:solidFill>
        </p:spPr>
        <p:txBody>
          <a:bodyPr>
            <a:normAutofit fontScale="90000"/>
          </a:bodyPr>
          <a:lstStyle/>
          <a:p>
            <a:r>
              <a:rPr lang="en-US" dirty="0"/>
              <a:t>The major reason of software failure is 80% - lack of clear understanding of customer requirements.</a:t>
            </a:r>
            <a:endParaRPr lang="en-CA" dirty="0"/>
          </a:p>
        </p:txBody>
      </p:sp>
      <p:sp>
        <p:nvSpPr>
          <p:cNvPr id="3" name="Content Placeholder 2">
            <a:extLst>
              <a:ext uri="{FF2B5EF4-FFF2-40B4-BE49-F238E27FC236}">
                <a16:creationId xmlns:a16="http://schemas.microsoft.com/office/drawing/2014/main" id="{A677DACF-8F8D-4296-A88C-D1B0AA91E534}"/>
              </a:ext>
            </a:extLst>
          </p:cNvPr>
          <p:cNvSpPr>
            <a:spLocks noGrp="1"/>
          </p:cNvSpPr>
          <p:nvPr>
            <p:ph idx="1"/>
          </p:nvPr>
        </p:nvSpPr>
        <p:spPr>
          <a:solidFill>
            <a:schemeClr val="tx2"/>
          </a:solidFill>
        </p:spPr>
        <p:txBody>
          <a:bodyPr>
            <a:normAutofit lnSpcReduction="10000"/>
          </a:bodyPr>
          <a:lstStyle/>
          <a:p>
            <a:r>
              <a:rPr lang="en-CA" dirty="0">
                <a:solidFill>
                  <a:schemeClr val="bg1"/>
                </a:solidFill>
              </a:rPr>
              <a:t>Which is why we Agile Best Practices Design Guide</a:t>
            </a:r>
          </a:p>
          <a:p>
            <a:r>
              <a:rPr lang="en-CA" dirty="0">
                <a:solidFill>
                  <a:schemeClr val="bg1"/>
                </a:solidFill>
              </a:rPr>
              <a:t>Use Cases are the communication vehicles for giving all stakeholders the opportunity to be aware of the project status, and to give their input</a:t>
            </a:r>
          </a:p>
          <a:p>
            <a:r>
              <a:rPr lang="en-CA" dirty="0">
                <a:solidFill>
                  <a:schemeClr val="bg1"/>
                </a:solidFill>
              </a:rPr>
              <a:t>Stakeholder is anyone who has any involvement or concern in the system we are building:</a:t>
            </a:r>
          </a:p>
          <a:p>
            <a:r>
              <a:rPr lang="en-CA" dirty="0">
                <a:solidFill>
                  <a:schemeClr val="bg1"/>
                </a:solidFill>
              </a:rPr>
              <a:t>People paying for it:  Executive Champion</a:t>
            </a:r>
          </a:p>
          <a:p>
            <a:r>
              <a:rPr lang="en-CA" dirty="0">
                <a:solidFill>
                  <a:schemeClr val="bg1"/>
                </a:solidFill>
              </a:rPr>
              <a:t>Any users, customers, anyone else who will be using or getting value from the system: any parties concerned with the operation of that system.</a:t>
            </a:r>
          </a:p>
          <a:p>
            <a:endParaRPr lang="en-CA" dirty="0"/>
          </a:p>
        </p:txBody>
      </p:sp>
    </p:spTree>
    <p:extLst>
      <p:ext uri="{BB962C8B-B14F-4D97-AF65-F5344CB8AC3E}">
        <p14:creationId xmlns:p14="http://schemas.microsoft.com/office/powerpoint/2010/main" val="324125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18A39E-FDF5-40B0-8F87-C01A417D5C3D}"/>
              </a:ext>
            </a:extLst>
          </p:cNvPr>
          <p:cNvPicPr>
            <a:picLocks noChangeAspect="1"/>
          </p:cNvPicPr>
          <p:nvPr/>
        </p:nvPicPr>
        <p:blipFill>
          <a:blip r:embed="rId2"/>
          <a:stretch>
            <a:fillRect/>
          </a:stretch>
        </p:blipFill>
        <p:spPr>
          <a:xfrm>
            <a:off x="0" y="505070"/>
            <a:ext cx="12192000" cy="5847859"/>
          </a:xfrm>
          <a:prstGeom prst="rect">
            <a:avLst/>
          </a:prstGeom>
        </p:spPr>
      </p:pic>
    </p:spTree>
    <p:extLst>
      <p:ext uri="{BB962C8B-B14F-4D97-AF65-F5344CB8AC3E}">
        <p14:creationId xmlns:p14="http://schemas.microsoft.com/office/powerpoint/2010/main" val="743594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15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DE5D39-BB34-4D88-8523-07E85182A90B}"/>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2583359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2895</Words>
  <Application>Microsoft Office PowerPoint</Application>
  <PresentationFormat>Widescreen</PresentationFormat>
  <Paragraphs>227</Paragraphs>
  <Slides>61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61</vt:i4>
      </vt:variant>
    </vt:vector>
  </HeadingPairs>
  <TitlesOfParts>
    <vt:vector size="75" baseType="lpstr">
      <vt:lpstr>Abadi</vt:lpstr>
      <vt:lpstr>Aharoni</vt:lpstr>
      <vt:lpstr>Angsana New</vt:lpstr>
      <vt:lpstr>Arial</vt:lpstr>
      <vt:lpstr>Arial</vt:lpstr>
      <vt:lpstr>Arial Nova</vt:lpstr>
      <vt:lpstr>Bahnschrift</vt:lpstr>
      <vt:lpstr>Calibri</vt:lpstr>
      <vt:lpstr>Calibri Light</vt:lpstr>
      <vt:lpstr>proxima-nova</vt:lpstr>
      <vt:lpstr>Source Sans Pro</vt:lpstr>
      <vt:lpstr>Times New Roman</vt:lpstr>
      <vt:lpstr>Wingdings</vt:lpstr>
      <vt:lpstr>Office Theme</vt:lpstr>
      <vt:lpstr>PowerPoint Presentation</vt:lpstr>
      <vt:lpstr>MAD-5234 Software Quality Assurance Testing</vt:lpstr>
      <vt:lpstr>software quality attributes.</vt:lpstr>
      <vt:lpstr>PowerPoint Presentation</vt:lpstr>
      <vt:lpstr>Software Test Procedures and Methodologies</vt:lpstr>
      <vt:lpstr>Trello is an inexpensive and effective way to manage your Agile Software Development Tasks</vt:lpstr>
      <vt:lpstr>The major reason of software failure is 80% - lack of clear understanding of customer requirements.</vt:lpstr>
      <vt:lpstr>PowerPoint Presentation</vt:lpstr>
      <vt:lpstr>PowerPoint Presentation</vt:lpstr>
      <vt:lpstr>PowerPoint Presentation</vt:lpstr>
      <vt:lpstr>PowerPoint Presentation</vt:lpstr>
      <vt:lpstr>PowerPoint Presentation</vt:lpstr>
      <vt:lpstr>When do we do testing?</vt:lpstr>
      <vt:lpstr>When do we do testing?</vt:lpstr>
      <vt:lpstr>When do we do testing?</vt:lpstr>
      <vt:lpstr>PowerPoint Presentation</vt:lpstr>
      <vt:lpstr>PowerPoint Presentation</vt:lpstr>
      <vt:lpstr>Software Bugs: SOFTWARE TESTING METHODOLOGIES</vt:lpstr>
      <vt:lpstr>What is a “bug”:</vt:lpstr>
      <vt:lpstr>PowerPoint Presentation</vt:lpstr>
      <vt:lpstr>Systemic interactions and the Law of Unintended Consequences:</vt:lpstr>
      <vt:lpstr>Performance Issues:</vt:lpstr>
      <vt:lpstr>Develop the mental framework within which to trace all the execution paths in your Product back to the systemic interactions that gave rise to it.</vt:lpstr>
      <vt:lpstr>The creation and documenting of BUGS</vt:lpstr>
      <vt:lpstr>You can’t test your way out of a bad product design</vt:lpstr>
      <vt:lpstr>Decide to be the premier expert in your organization on how the application works and is used by customers</vt:lpstr>
      <vt:lpstr>PowerPoint Presentation</vt:lpstr>
      <vt:lpstr>The two purposes of writing software tests</vt:lpstr>
      <vt:lpstr>What if we learn so far?</vt:lpstr>
      <vt:lpstr>Bake the strong quality design into the application right from the beginning from the conception phase before you write a single line of code.</vt:lpstr>
      <vt:lpstr>What are the categories / kinds of software defects</vt:lpstr>
      <vt:lpstr>Testing Lifecycle</vt:lpstr>
      <vt:lpstr>PowerPoint Presentation</vt:lpstr>
      <vt:lpstr>PowerPoint Presentation</vt:lpstr>
      <vt:lpstr>PowerPoint Presentation</vt:lpstr>
      <vt:lpstr>JUNIT TESTING</vt:lpstr>
      <vt:lpstr>A basic refresher on Java Object Oriented Programming</vt:lpstr>
      <vt:lpstr>A basic refresher on Java Object Oriented Programming</vt:lpstr>
      <vt:lpstr>A basic refresher on Java Object Oriented Programming</vt:lpstr>
      <vt:lpstr>4 kinds of FIELDS (variables) in OO Programming:</vt:lpstr>
      <vt:lpstr>Unit Testing</vt:lpstr>
      <vt:lpstr>PowerPoint Presentation</vt:lpstr>
      <vt:lpstr>PowerPoint Presentation</vt:lpstr>
      <vt:lpstr>PowerPoint Presentation</vt:lpstr>
      <vt:lpstr>PowerPoint Presentation</vt:lpstr>
      <vt:lpstr>PowerPoint Presentation</vt:lpstr>
      <vt:lpstr>PowerPoint Presentation</vt:lpstr>
      <vt:lpstr>Setting up JUNIT.jar in your own environment</vt:lpstr>
      <vt:lpstr>JUNIT WEBSITE   https://junit.org/junit5/ </vt:lpstr>
      <vt:lpstr>A simple example done in Visual Studio Code:</vt:lpstr>
      <vt:lpstr>Review the build tools and integrated development environments which fully support JUnit5 </vt:lpstr>
      <vt:lpstr>PowerPoint Presentation</vt:lpstr>
      <vt:lpstr>PowerPoint Presentation</vt:lpstr>
      <vt:lpstr>PowerPoint Presentation</vt:lpstr>
      <vt:lpstr>PowerPoint Presentation</vt:lpstr>
      <vt:lpstr>Assignment 1: 15% Due: End of Day SEPT 26 (SAT)</vt:lpstr>
      <vt:lpstr>Assignment 1: 15% Due: End of Day SEPT 26 (SAT)</vt:lpstr>
      <vt:lpstr>Assignment 1: Grading Rubric</vt:lpstr>
      <vt:lpstr>PowerPoint Presentation</vt:lpstr>
      <vt:lpstr>Free 30 Day Trial of Camtasia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sigurdson</dc:creator>
  <cp:lastModifiedBy>peter sigurdson</cp:lastModifiedBy>
  <cp:revision>7</cp:revision>
  <dcterms:created xsi:type="dcterms:W3CDTF">2020-09-23T15:19:05Z</dcterms:created>
  <dcterms:modified xsi:type="dcterms:W3CDTF">2020-09-24T13:12:50Z</dcterms:modified>
</cp:coreProperties>
</file>